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21"/>
  </p:notesMasterIdLst>
  <p:sldIdLst>
    <p:sldId id="274" r:id="rId3"/>
    <p:sldId id="267" r:id="rId4"/>
    <p:sldId id="268" r:id="rId5"/>
    <p:sldId id="269" r:id="rId6"/>
    <p:sldId id="270" r:id="rId7"/>
    <p:sldId id="271" r:id="rId8"/>
    <p:sldId id="257" r:id="rId9"/>
    <p:sldId id="258" r:id="rId10"/>
    <p:sldId id="259" r:id="rId11"/>
    <p:sldId id="260" r:id="rId12"/>
    <p:sldId id="261" r:id="rId13"/>
    <p:sldId id="262" r:id="rId14"/>
    <p:sldId id="263" r:id="rId15"/>
    <p:sldId id="264" r:id="rId16"/>
    <p:sldId id="265" r:id="rId17"/>
    <p:sldId id="266" r:id="rId18"/>
    <p:sldId id="272" r:id="rId19"/>
    <p:sldId id="273"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98" autoAdjust="0"/>
    <p:restoredTop sz="94660"/>
  </p:normalViewPr>
  <p:slideViewPr>
    <p:cSldViewPr snapToGrid="0">
      <p:cViewPr varScale="1">
        <p:scale>
          <a:sx n="91" d="100"/>
          <a:sy n="91" d="100"/>
        </p:scale>
        <p:origin x="33"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BFF70-B40B-4A6B-8272-D288D91D0102}" type="datetimeFigureOut">
              <a:rPr lang="zh-TW" altLang="en-US" smtClean="0"/>
              <a:t>2017/3/16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51A0B-1B7E-4575-A510-F2C9010D7486}" type="slidenum">
              <a:rPr lang="zh-TW" altLang="en-US" smtClean="0"/>
              <a:t>‹#›</a:t>
            </a:fld>
            <a:endParaRPr lang="zh-TW" altLang="en-US"/>
          </a:p>
        </p:txBody>
      </p:sp>
    </p:spTree>
    <p:extLst>
      <p:ext uri="{BB962C8B-B14F-4D97-AF65-F5344CB8AC3E}">
        <p14:creationId xmlns:p14="http://schemas.microsoft.com/office/powerpoint/2010/main" val="48950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64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690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9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67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4853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3/16/2017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918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25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64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3/16/2017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87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0892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72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6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5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925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60778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1814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811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1594744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0799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70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88442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22522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870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955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4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1378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4092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1877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38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435969-D452-4665-A4C8-B4C2D3E3BD7D}"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3AA14-61E8-422C-AF15-6698B5BBE70C}" type="slidenum">
              <a:rPr lang="en-US" smtClean="0"/>
              <a:t>‹#›</a:t>
            </a:fld>
            <a:endParaRPr lang="en-US"/>
          </a:p>
        </p:txBody>
      </p:sp>
    </p:spTree>
    <p:extLst>
      <p:ext uri="{BB962C8B-B14F-4D97-AF65-F5344CB8AC3E}">
        <p14:creationId xmlns:p14="http://schemas.microsoft.com/office/powerpoint/2010/main" val="583386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3" y="653145"/>
            <a:ext cx="5594351" cy="696558"/>
          </a:xfrm>
          <a:prstGeom prst="rect">
            <a:avLst/>
          </a:prstGeom>
        </p:spPr>
        <p:txBody>
          <a:bodyPr>
            <a:normAutofit/>
          </a:bodyPr>
          <a:lstStyle>
            <a:lvl1pPr>
              <a:defRPr sz="2800" spc="300">
                <a:solidFill>
                  <a:schemeClr val="bg1">
                    <a:lumMod val="95000"/>
                  </a:schemeClr>
                </a:solidFill>
                <a:latin typeface="Segoe UI Light" panose="020B0502040204020203" pitchFamily="34" charset="0"/>
                <a:cs typeface="Segoe UI Light" panose="020B0502040204020203" pitchFamily="34" charset="0"/>
              </a:defRPr>
            </a:lvl1pPr>
          </a:lstStyle>
          <a:p>
            <a:r>
              <a:rPr lang="en-US"/>
              <a:t>CLICK TO EDIT MASTER</a:t>
            </a:r>
          </a:p>
        </p:txBody>
      </p:sp>
      <p:sp>
        <p:nvSpPr>
          <p:cNvPr id="3" name="Content Placeholder 2"/>
          <p:cNvSpPr>
            <a:spLocks noGrp="1"/>
          </p:cNvSpPr>
          <p:nvPr>
            <p:ph idx="1"/>
          </p:nvPr>
        </p:nvSpPr>
        <p:spPr>
          <a:xfrm>
            <a:off x="28575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0"/>
          </p:nvPr>
        </p:nvSpPr>
        <p:spPr>
          <a:xfrm>
            <a:off x="631190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6311900" y="685705"/>
            <a:ext cx="5594352" cy="633075"/>
          </a:xfrm>
          <a:prstGeom prst="rect">
            <a:avLst/>
          </a:prstGeom>
        </p:spPr>
        <p:txBody>
          <a:bodyPr>
            <a:normAutofit/>
          </a:bodyPr>
          <a:lstStyle>
            <a:lvl1pPr>
              <a:defRPr lang="en-US" spc="300" dirty="0">
                <a:solidFill>
                  <a:schemeClr val="bg1">
                    <a:lumMod val="95000"/>
                  </a:schemeClr>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EDIT MASTER TEXT STYLES</a:t>
            </a:r>
          </a:p>
        </p:txBody>
      </p:sp>
    </p:spTree>
    <p:extLst>
      <p:ext uri="{BB962C8B-B14F-4D97-AF65-F5344CB8AC3E}">
        <p14:creationId xmlns:p14="http://schemas.microsoft.com/office/powerpoint/2010/main" val="11993257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5876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5433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755184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77851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44983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031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04710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37540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5751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9887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56460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6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5418172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481128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839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33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33897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6792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4831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3493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697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749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5613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8364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3608024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B92C221C-35F0-467E-B20D-C164AC318F67}" type="datetimeFigureOut">
              <a:rPr lang="en-US" smtClean="0"/>
              <a:t>3/16/2017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7AA278E-348D-454C-952F-D4AAC8EEB245}" type="slidenum">
              <a:rPr lang="en-US" smtClean="0"/>
              <a:t>‹#›</a:t>
            </a:fld>
            <a:endParaRPr lang="en-US"/>
          </a:p>
        </p:txBody>
      </p:sp>
    </p:spTree>
    <p:extLst>
      <p:ext uri="{BB962C8B-B14F-4D97-AF65-F5344CB8AC3E}">
        <p14:creationId xmlns:p14="http://schemas.microsoft.com/office/powerpoint/2010/main" val="313231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27833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87894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9034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01325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8657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emf"/><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17923601"/>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9813846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5" Type="http://schemas.openxmlformats.org/officeDocument/2006/relationships/image" Target="../media/image36.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cognitive-services/en-us/documentation" TargetMode="External"/><Relationship Id="rId2" Type="http://schemas.openxmlformats.org/officeDocument/2006/relationships/hyperlink" Target="http://microsoft.com/cognitive-services" TargetMode="External"/><Relationship Id="rId1" Type="http://schemas.openxmlformats.org/officeDocument/2006/relationships/slideLayout" Target="../slideLayouts/slideLayout3.xml"/><Relationship Id="rId6" Type="http://schemas.openxmlformats.org/officeDocument/2006/relationships/hyperlink" Target="https://aka.ms/cognitivesdks" TargetMode="External"/><Relationship Id="rId5" Type="http://schemas.openxmlformats.org/officeDocument/2006/relationships/hyperlink" Target="https://github.com/Microsoft-DXTW/AzureCafe070316" TargetMode="External"/><Relationship Id="rId4" Type="http://schemas.openxmlformats.org/officeDocument/2006/relationships/hyperlink" Target="https://cognitive.uservoice.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image" Target="../media/image10.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a:t>Add Human-side in Your Apps with  Microsoft Cognitive Services</a:t>
            </a:r>
            <a:endParaRPr lang="en-US" sz="3529" dirty="0"/>
          </a:p>
        </p:txBody>
      </p:sp>
      <p:sp>
        <p:nvSpPr>
          <p:cNvPr id="5" name="Text Placeholder 4"/>
          <p:cNvSpPr>
            <a:spLocks noGrp="1"/>
          </p:cNvSpPr>
          <p:nvPr>
            <p:ph type="body" sz="quarter" idx="12"/>
          </p:nvPr>
        </p:nvSpPr>
        <p:spPr/>
        <p:txBody>
          <a:bodyPr/>
          <a:lstStyle/>
          <a:p>
            <a:r>
              <a:rPr lang="en-US" sz="2800" dirty="0"/>
              <a:t>Eric ShangKuan</a:t>
            </a:r>
          </a:p>
          <a:p>
            <a:r>
              <a:rPr lang="en-US" sz="2800" dirty="0"/>
              <a:t>Sr. Technical Evangelist</a:t>
            </a:r>
          </a:p>
          <a:p>
            <a:r>
              <a:rPr lang="en-US" sz="2800" dirty="0"/>
              <a:t>Microsoft Taiwan</a:t>
            </a:r>
          </a:p>
        </p:txBody>
      </p:sp>
    </p:spTree>
    <p:extLst>
      <p:ext uri="{BB962C8B-B14F-4D97-AF65-F5344CB8AC3E}">
        <p14:creationId xmlns:p14="http://schemas.microsoft.com/office/powerpoint/2010/main" val="2777298460"/>
      </p:ext>
    </p:extLst>
  </p:cSld>
  <p:clrMapOvr>
    <a:masterClrMapping/>
  </p:clrMapOvr>
  <p:transition spd="slow" advTm="46069">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66" y="441342"/>
            <a:ext cx="12190271" cy="941344"/>
          </a:xfrm>
          <a:prstGeom prst="rect">
            <a:avLst/>
          </a:prstGeom>
          <a:noFill/>
        </p:spPr>
        <p:txBody>
          <a:bodyPr wrap="square" lIns="179259" tIns="143407" rIns="179259" bIns="143407" rtlCol="0">
            <a:spAutoFit/>
          </a:bodyPr>
          <a:lstStyle/>
          <a:p>
            <a:pPr algn="ctr" defTabSz="914328">
              <a:lnSpc>
                <a:spcPct val="90000"/>
              </a:lnSpc>
              <a:spcAft>
                <a:spcPts val="588"/>
              </a:spcAft>
              <a:defRPr/>
            </a:pPr>
            <a:r>
              <a:rPr lang="en-US" sz="4705" kern="0" dirty="0">
                <a:gradFill>
                  <a:gsLst>
                    <a:gs pos="2917">
                      <a:srgbClr val="FFFFFF"/>
                    </a:gs>
                    <a:gs pos="30000">
                      <a:srgbClr val="FFFFFF"/>
                    </a:gs>
                  </a:gsLst>
                  <a:lin ang="5400000" scaled="0"/>
                </a:gradFill>
                <a:latin typeface="Segoe UI Light"/>
              </a:rPr>
              <a:t>Intelligence powers our products</a:t>
            </a:r>
          </a:p>
        </p:txBody>
      </p:sp>
      <p:pic>
        <p:nvPicPr>
          <p:cNvPr id="1032" name="Picture 8" descr="https://familysearch.org/learn/wiki/en/images/d/d7/Skype-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63" r="12463"/>
          <a:stretch/>
        </p:blipFill>
        <p:spPr bwMode="auto">
          <a:xfrm>
            <a:off x="487886" y="408332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pureinfotech.com/wp-content/uploads/2012/07/OfficelogoOrange_solo.jpg?681c7a"/>
          <p:cNvPicPr>
            <a:picLocks noChangeAspect="1" noChangeArrowheads="1"/>
          </p:cNvPicPr>
          <p:nvPr/>
        </p:nvPicPr>
        <p:blipFill rotWithShape="1">
          <a:blip r:embed="rId4">
            <a:extLst>
              <a:ext uri="{28A0092B-C50C-407E-A947-70E740481C1C}">
                <a14:useLocalDpi xmlns:a14="http://schemas.microsoft.com/office/drawing/2010/main" val="0"/>
              </a:ext>
            </a:extLst>
          </a:blip>
          <a:srcRect l="17584" t="8000" r="18000" b="6111"/>
          <a:stretch/>
        </p:blipFill>
        <p:spPr bwMode="auto">
          <a:xfrm>
            <a:off x="2459740"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1-news.softpedia-static.com/images/news2/The-Windows-8-Logo-That-Could-Have-Been-3.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 t="11396" r="17379" b="9401"/>
          <a:stretch/>
        </p:blipFill>
        <p:spPr bwMode="auto">
          <a:xfrm>
            <a:off x="4431595"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opfullgames.net/wp-content/uploads/2015/10/cortana-logo.jpg"/>
          <p:cNvPicPr>
            <a:picLocks noChangeAspect="1" noChangeArrowheads="1"/>
          </p:cNvPicPr>
          <p:nvPr/>
        </p:nvPicPr>
        <p:blipFill rotWithShape="1">
          <a:blip r:embed="rId6">
            <a:extLst>
              <a:ext uri="{28A0092B-C50C-407E-A947-70E740481C1C}">
                <a14:useLocalDpi xmlns:a14="http://schemas.microsoft.com/office/drawing/2010/main" val="0"/>
              </a:ext>
            </a:extLst>
          </a:blip>
          <a:srcRect l="7767" t="8177" r="8910" b="9334"/>
          <a:stretch/>
        </p:blipFill>
        <p:spPr bwMode="auto">
          <a:xfrm>
            <a:off x="6403451"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ogok.org/wp-content/uploads/2014/12/Xbox-logo-880x660.png"/>
          <p:cNvPicPr>
            <a:picLocks noChangeAspect="1" noChangeArrowheads="1"/>
          </p:cNvPicPr>
          <p:nvPr/>
        </p:nvPicPr>
        <p:blipFill rotWithShape="1">
          <a:blip r:embed="rId7">
            <a:extLst>
              <a:ext uri="{28A0092B-C50C-407E-A947-70E740481C1C}">
                <a14:useLocalDpi xmlns:a14="http://schemas.microsoft.com/office/drawing/2010/main" val="0"/>
              </a:ext>
            </a:extLst>
          </a:blip>
          <a:srcRect l="26103" t="16667" r="23896" b="16667"/>
          <a:stretch/>
        </p:blipFill>
        <p:spPr bwMode="auto">
          <a:xfrm>
            <a:off x="10347160"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1" idx="2"/>
            <a:endCxn id="1026" idx="0"/>
          </p:cNvCxnSpPr>
          <p:nvPr/>
        </p:nvCxnSpPr>
        <p:spPr>
          <a:xfrm>
            <a:off x="1459829" y="2363216"/>
            <a:ext cx="167213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1" idx="2"/>
            <a:endCxn id="1036" idx="0"/>
          </p:cNvCxnSpPr>
          <p:nvPr/>
        </p:nvCxnSpPr>
        <p:spPr>
          <a:xfrm>
            <a:off x="1459828" y="2363217"/>
            <a:ext cx="364399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1" idx="2"/>
            <a:endCxn id="3" idx="0"/>
          </p:cNvCxnSpPr>
          <p:nvPr/>
        </p:nvCxnSpPr>
        <p:spPr>
          <a:xfrm>
            <a:off x="1459828" y="2363217"/>
            <a:ext cx="9559555" cy="17081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1" idx="2"/>
            <a:endCxn id="3" idx="0"/>
          </p:cNvCxnSpPr>
          <p:nvPr/>
        </p:nvCxnSpPr>
        <p:spPr>
          <a:xfrm>
            <a:off x="1459828" y="2363217"/>
            <a:ext cx="955955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 idx="2"/>
          </p:cNvCxnSpPr>
          <p:nvPr/>
        </p:nvCxnSpPr>
        <p:spPr>
          <a:xfrm>
            <a:off x="1459828" y="2363216"/>
            <a:ext cx="7587700" cy="1704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a:off x="1459828" y="2363216"/>
            <a:ext cx="758770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2"/>
            <a:endCxn id="1032" idx="0"/>
          </p:cNvCxnSpPr>
          <p:nvPr/>
        </p:nvCxnSpPr>
        <p:spPr>
          <a:xfrm flipH="1">
            <a:off x="1160110" y="2363217"/>
            <a:ext cx="2620214" cy="172010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2"/>
            <a:endCxn id="1036" idx="0"/>
          </p:cNvCxnSpPr>
          <p:nvPr/>
        </p:nvCxnSpPr>
        <p:spPr>
          <a:xfrm>
            <a:off x="3780323" y="2363217"/>
            <a:ext cx="132349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2"/>
            <a:endCxn id="1028" idx="0"/>
          </p:cNvCxnSpPr>
          <p:nvPr/>
        </p:nvCxnSpPr>
        <p:spPr>
          <a:xfrm>
            <a:off x="3780324" y="2363216"/>
            <a:ext cx="329535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2"/>
            <a:endCxn id="3" idx="0"/>
          </p:cNvCxnSpPr>
          <p:nvPr/>
        </p:nvCxnSpPr>
        <p:spPr>
          <a:xfrm>
            <a:off x="3780323" y="2363217"/>
            <a:ext cx="723906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2"/>
            <a:endCxn id="1028" idx="0"/>
          </p:cNvCxnSpPr>
          <p:nvPr/>
        </p:nvCxnSpPr>
        <p:spPr>
          <a:xfrm>
            <a:off x="6100819" y="2363216"/>
            <a:ext cx="974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5" idx="2"/>
          </p:cNvCxnSpPr>
          <p:nvPr/>
        </p:nvCxnSpPr>
        <p:spPr>
          <a:xfrm flipH="1">
            <a:off x="9047530" y="2363216"/>
            <a:ext cx="169428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2" idx="2"/>
            <a:endCxn id="1026" idx="0"/>
          </p:cNvCxnSpPr>
          <p:nvPr/>
        </p:nvCxnSpPr>
        <p:spPr>
          <a:xfrm flipH="1">
            <a:off x="3131964" y="2363216"/>
            <a:ext cx="64836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3" idx="2"/>
          </p:cNvCxnSpPr>
          <p:nvPr/>
        </p:nvCxnSpPr>
        <p:spPr>
          <a:xfrm>
            <a:off x="6100819" y="2363216"/>
            <a:ext cx="294671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3" idx="2"/>
            <a:endCxn id="1026" idx="0"/>
          </p:cNvCxnSpPr>
          <p:nvPr/>
        </p:nvCxnSpPr>
        <p:spPr>
          <a:xfrm flipH="1">
            <a:off x="3131964" y="2363216"/>
            <a:ext cx="2968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2"/>
            <a:endCxn id="1036" idx="0"/>
          </p:cNvCxnSpPr>
          <p:nvPr/>
        </p:nvCxnSpPr>
        <p:spPr>
          <a:xfrm flipH="1">
            <a:off x="5103818" y="2363217"/>
            <a:ext cx="99700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5" idx="2"/>
            <a:endCxn id="1036" idx="0"/>
          </p:cNvCxnSpPr>
          <p:nvPr/>
        </p:nvCxnSpPr>
        <p:spPr>
          <a:xfrm flipH="1">
            <a:off x="5103819" y="2363217"/>
            <a:ext cx="5637992"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1028" idx="0"/>
          </p:cNvCxnSpPr>
          <p:nvPr/>
        </p:nvCxnSpPr>
        <p:spPr>
          <a:xfrm flipH="1">
            <a:off x="7075674" y="2363216"/>
            <a:ext cx="3666136"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2"/>
            <a:endCxn id="3" idx="0"/>
          </p:cNvCxnSpPr>
          <p:nvPr/>
        </p:nvCxnSpPr>
        <p:spPr>
          <a:xfrm>
            <a:off x="10741810" y="2363217"/>
            <a:ext cx="277573"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45" idx="2"/>
            <a:endCxn id="1026" idx="0"/>
          </p:cNvCxnSpPr>
          <p:nvPr/>
        </p:nvCxnSpPr>
        <p:spPr>
          <a:xfrm flipH="1">
            <a:off x="3131963" y="2363216"/>
            <a:ext cx="7609847"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0" idx="2"/>
          </p:cNvCxnSpPr>
          <p:nvPr/>
        </p:nvCxnSpPr>
        <p:spPr>
          <a:xfrm>
            <a:off x="8421315" y="2363216"/>
            <a:ext cx="626214"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0" idx="2"/>
            <a:endCxn id="1028" idx="0"/>
          </p:cNvCxnSpPr>
          <p:nvPr/>
        </p:nvCxnSpPr>
        <p:spPr>
          <a:xfrm flipH="1">
            <a:off x="7075674" y="2363216"/>
            <a:ext cx="1345641"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8592864" y="4126648"/>
            <a:ext cx="909329" cy="1259962"/>
          </a:xfrm>
          <a:prstGeom prst="rect">
            <a:avLst/>
          </a:prstGeom>
        </p:spPr>
      </p:pic>
      <p:sp>
        <p:nvSpPr>
          <p:cNvPr id="42" name="TextBox 41"/>
          <p:cNvSpPr txBox="1"/>
          <p:nvPr/>
        </p:nvSpPr>
        <p:spPr>
          <a:xfrm>
            <a:off x="2749581"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Speech</a:t>
            </a:r>
          </a:p>
        </p:txBody>
      </p:sp>
      <p:sp>
        <p:nvSpPr>
          <p:cNvPr id="41" name="TextBox 40"/>
          <p:cNvSpPr txBox="1"/>
          <p:nvPr/>
        </p:nvSpPr>
        <p:spPr>
          <a:xfrm>
            <a:off x="429085"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Vision</a:t>
            </a:r>
          </a:p>
        </p:txBody>
      </p:sp>
      <p:sp>
        <p:nvSpPr>
          <p:cNvPr id="43" name="TextBox 42"/>
          <p:cNvSpPr txBox="1"/>
          <p:nvPr/>
        </p:nvSpPr>
        <p:spPr>
          <a:xfrm>
            <a:off x="5070076"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Language</a:t>
            </a:r>
          </a:p>
        </p:txBody>
      </p:sp>
      <p:sp>
        <p:nvSpPr>
          <p:cNvPr id="45" name="TextBox 44"/>
          <p:cNvSpPr txBox="1"/>
          <p:nvPr/>
        </p:nvSpPr>
        <p:spPr>
          <a:xfrm>
            <a:off x="9711067"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Search</a:t>
            </a:r>
          </a:p>
        </p:txBody>
      </p:sp>
      <p:sp>
        <p:nvSpPr>
          <p:cNvPr id="80" name="TextBox 79"/>
          <p:cNvSpPr txBox="1"/>
          <p:nvPr/>
        </p:nvSpPr>
        <p:spPr>
          <a:xfrm>
            <a:off x="7390572"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Knowledge</a:t>
            </a:r>
          </a:p>
        </p:txBody>
      </p:sp>
      <p:sp>
        <p:nvSpPr>
          <p:cNvPr id="36" name="Rectangle 35"/>
          <p:cNvSpPr/>
          <p:nvPr/>
        </p:nvSpPr>
        <p:spPr>
          <a:xfrm>
            <a:off x="865" y="487"/>
            <a:ext cx="12190271" cy="12615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900" kern="0">
              <a:solidFill>
                <a:sysClr val="windowText" lastClr="000000"/>
              </a:solidFill>
              <a:latin typeface="Segoe UI Semilight"/>
            </a:endParaRPr>
          </a:p>
        </p:txBody>
      </p:sp>
      <p:sp>
        <p:nvSpPr>
          <p:cNvPr id="37" name="Title 3"/>
          <p:cNvSpPr>
            <a:spLocks noGrp="1"/>
          </p:cNvSpPr>
          <p:nvPr>
            <p:ph type="title" idx="4294967295"/>
          </p:nvPr>
        </p:nvSpPr>
        <p:spPr>
          <a:xfrm>
            <a:off x="429085" y="168737"/>
            <a:ext cx="11762050" cy="899191"/>
          </a:xfrm>
          <a:prstGeom prst="rect">
            <a:avLst/>
          </a:prstGeom>
        </p:spPr>
        <p:txBody>
          <a:bodyPr>
            <a:normAutofit/>
          </a:bodyPr>
          <a:lstStyle/>
          <a:p>
            <a:r>
              <a:rPr lang="en-US" dirty="0">
                <a:solidFill>
                  <a:schemeClr val="bg1"/>
                </a:solidFill>
              </a:rPr>
              <a:t>Powering products across Microsoft</a:t>
            </a:r>
          </a:p>
        </p:txBody>
      </p:sp>
    </p:spTree>
    <p:extLst>
      <p:ext uri="{BB962C8B-B14F-4D97-AF65-F5344CB8AC3E}">
        <p14:creationId xmlns:p14="http://schemas.microsoft.com/office/powerpoint/2010/main" val="4251888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baseline="-25000" dirty="0">
                    <a:solidFill>
                      <a:sysClr val="windowText" lastClr="000000"/>
                    </a:solidFill>
                    <a:latin typeface="Segoe UI Semilight"/>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Distill actionable information from images</a:t>
              </a:r>
              <a:r>
                <a:rPr lang="en-US" sz="1667" b="1" kern="0" dirty="0">
                  <a:solidFill>
                    <a:srgbClr val="505050"/>
                  </a:solidFill>
                  <a:latin typeface="Segoe UI Semilight"/>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Tree>
    <p:extLst>
      <p:ext uri="{BB962C8B-B14F-4D97-AF65-F5344CB8AC3E}">
        <p14:creationId xmlns:p14="http://schemas.microsoft.com/office/powerpoint/2010/main" val="164584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7" name="Group 6"/>
          <p:cNvGrpSpPr/>
          <p:nvPr/>
        </p:nvGrpSpPr>
        <p:grpSpPr>
          <a:xfrm>
            <a:off x="602757" y="367666"/>
            <a:ext cx="3177479" cy="754315"/>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5" name="Group 4"/>
          <p:cNvGrpSpPr/>
          <p:nvPr/>
        </p:nvGrpSpPr>
        <p:grpSpPr>
          <a:xfrm>
            <a:off x="418644" y="221908"/>
            <a:ext cx="3353886" cy="1045828"/>
            <a:chOff x="427038" y="225861"/>
            <a:chExt cx="3421138" cy="1066799"/>
          </a:xfrm>
        </p:grpSpPr>
        <p:sp>
          <p:nvSpPr>
            <p:cNvPr id="55" name="Rectangle 54"/>
            <p:cNvSpPr/>
            <p:nvPr/>
          </p:nvSpPr>
          <p:spPr>
            <a:xfrm>
              <a:off x="1345021" y="364664"/>
              <a:ext cx="2503155" cy="769441"/>
            </a:xfrm>
            <a:prstGeom prst="rect">
              <a:avLst/>
            </a:prstGeom>
            <a:solidFill>
              <a:srgbClr val="0078D7"/>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Speech</a:t>
              </a:r>
            </a:p>
          </p:txBody>
        </p:sp>
        <p:sp>
          <p:nvSpPr>
            <p:cNvPr id="2" name="Rectangle 1"/>
            <p:cNvSpPr/>
            <p:nvPr/>
          </p:nvSpPr>
          <p:spPr>
            <a:xfrm>
              <a:off x="427038" y="225861"/>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sp>
        <p:nvSpPr>
          <p:cNvPr id="60" name="Freeform 18"/>
          <p:cNvSpPr>
            <a:spLocks noChangeAspect="1"/>
          </p:cNvSpPr>
          <p:nvPr/>
        </p:nvSpPr>
        <p:spPr bwMode="auto">
          <a:xfrm>
            <a:off x="576726" y="474056"/>
            <a:ext cx="729664" cy="639180"/>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Fine-tune speech recognition for anyone, anywhere</a:t>
              </a:r>
            </a:p>
          </p:txBody>
        </p:sp>
      </p:grpSp>
    </p:spTree>
    <p:extLst>
      <p:ext uri="{BB962C8B-B14F-4D97-AF65-F5344CB8AC3E}">
        <p14:creationId xmlns:p14="http://schemas.microsoft.com/office/powerpoint/2010/main" val="22565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a:defRPr/>
                  </a:pPr>
                  <a:endParaRPr lang="en-US" sz="3529" kern="0" dirty="0">
                    <a:solidFill>
                      <a:srgbClr val="FFFFFF"/>
                    </a:solidFill>
                    <a:latin typeface="Segoe UI Semilight"/>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Language</a:t>
              </a:r>
            </a:p>
          </p:txBody>
        </p:sp>
      </p:grpSp>
    </p:spTree>
    <p:extLst>
      <p:ext uri="{BB962C8B-B14F-4D97-AF65-F5344CB8AC3E}">
        <p14:creationId xmlns:p14="http://schemas.microsoft.com/office/powerpoint/2010/main" val="128452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Explore relationships among academic papers, journals, and authors</a:t>
              </a:r>
            </a:p>
          </p:txBody>
        </p:sp>
      </p:grpSp>
      <p:grpSp>
        <p:nvGrpSpPr>
          <p:cNvPr id="93" name="Group 92"/>
          <p:cNvGrpSpPr/>
          <p:nvPr/>
        </p:nvGrpSpPr>
        <p:grpSpPr>
          <a:xfrm>
            <a:off x="8762682" y="4243051"/>
            <a:ext cx="2868559" cy="1550445"/>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800764"/>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9099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Link your users to robust and timely news searches</a:t>
              </a:r>
            </a:p>
          </p:txBody>
        </p:sp>
      </p:grpSp>
    </p:spTree>
    <p:extLst>
      <p:ext uri="{BB962C8B-B14F-4D97-AF65-F5344CB8AC3E}">
        <p14:creationId xmlns:p14="http://schemas.microsoft.com/office/powerpoint/2010/main" val="42097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77"/>
            <a:ext cx="7171399" cy="2139688"/>
          </a:xfrm>
        </p:spPr>
        <p:txBody>
          <a:bodyPr/>
          <a:lstStyle/>
          <a:p>
            <a:r>
              <a:rPr lang="en-US" dirty="0"/>
              <a:t>Demo:</a:t>
            </a:r>
            <a:br>
              <a:rPr lang="en-US" dirty="0"/>
            </a:br>
            <a:r>
              <a:rPr lang="en-US" dirty="0"/>
              <a:t>Intelligent Kiosk</a:t>
            </a:r>
          </a:p>
        </p:txBody>
      </p:sp>
      <p:sp>
        <p:nvSpPr>
          <p:cNvPr id="2" name="Rectangle 1"/>
          <p:cNvSpPr/>
          <p:nvPr/>
        </p:nvSpPr>
        <p:spPr>
          <a:xfrm>
            <a:off x="418643" y="5147147"/>
            <a:ext cx="8441334" cy="362072"/>
          </a:xfrm>
          <a:prstGeom prst="rect">
            <a:avLst/>
          </a:prstGeom>
        </p:spPr>
        <p:txBody>
          <a:bodyPr wrap="square">
            <a:spAutoFit/>
          </a:bodyPr>
          <a:lstStyle/>
          <a:p>
            <a:pPr defTabSz="914367">
              <a:defRPr/>
            </a:pPr>
            <a:r>
              <a:rPr lang="en-GB" sz="1765" dirty="0">
                <a:solidFill>
                  <a:srgbClr val="FFFFFF"/>
                </a:solidFill>
              </a:rPr>
              <a:t>https://github.com/Microsoft/Cognitive-Samples-IntelligentKiosk/</a:t>
            </a:r>
            <a:endParaRPr lang="en-GB" sz="1765" dirty="0">
              <a:solidFill>
                <a:srgbClr val="FFFFFF"/>
              </a:solidFill>
              <a:latin typeface="Segoe UI Semilight"/>
            </a:endParaRPr>
          </a:p>
        </p:txBody>
      </p:sp>
    </p:spTree>
    <p:extLst>
      <p:ext uri="{BB962C8B-B14F-4D97-AF65-F5344CB8AC3E}">
        <p14:creationId xmlns:p14="http://schemas.microsoft.com/office/powerpoint/2010/main" val="11651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Cognitive Services APIs</a:t>
            </a:r>
          </a:p>
        </p:txBody>
      </p:sp>
      <p:pic>
        <p:nvPicPr>
          <p:cNvPr id="2" name="tmp1932">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28.0816"/>
                </p14:media>
              </p:ext>
              <p:ext uri="{42D2F446-02D8-4167-A562-619A0277C38B}">
                <p15:isNarration xmlns:p15="http://schemas.microsoft.com/office/powerpoint/2012/main" val="1"/>
              </p:ext>
            </p:extLst>
          </p:nvPr>
        </p:nvPicPr>
        <p:blipFill>
          <a:blip r:embed="rId5"/>
          <a:stretch>
            <a:fillRect/>
          </a:stretch>
        </p:blipFill>
        <p:spPr>
          <a:xfrm>
            <a:off x="11868292" y="100090"/>
            <a:ext cx="224106" cy="224106"/>
          </a:xfrm>
          <a:prstGeom prst="rect">
            <a:avLst/>
          </a:prstGeom>
        </p:spPr>
      </p:pic>
    </p:spTree>
    <p:extLst>
      <p:ext uri="{BB962C8B-B14F-4D97-AF65-F5344CB8AC3E}">
        <p14:creationId xmlns:p14="http://schemas.microsoft.com/office/powerpoint/2010/main" val="471382483"/>
      </p:ext>
    </p:extLst>
  </p:cSld>
  <p:clrMapOvr>
    <a:masterClrMapping/>
  </p:clrMapOvr>
  <mc:AlternateContent xmlns:mc="http://schemas.openxmlformats.org/markup-compatibility/2006" xmlns:p14="http://schemas.microsoft.com/office/powerpoint/2010/main">
    <mc:Choice Requires="p14">
      <p:transition spd="med" p14:dur="700" advTm="15206">
        <p:fade/>
      </p:transition>
    </mc:Choice>
    <mc:Fallback xmlns="">
      <p:transition spd="med" advTm="15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012270"/>
          </a:xfrm>
        </p:spPr>
        <p:txBody>
          <a:bodyPr/>
          <a:lstStyle/>
          <a:p>
            <a:pPr marL="0" indent="0" defTabSz="896386">
              <a:lnSpc>
                <a:spcPct val="100000"/>
              </a:lnSpc>
              <a:spcBef>
                <a:spcPts val="0"/>
              </a:spcBef>
              <a:buSzTx/>
              <a:buNone/>
              <a:defRPr/>
            </a:pPr>
            <a:r>
              <a:rPr lang="en-US" sz="3137" dirty="0">
                <a:hlinkClick r:id="rId2"/>
              </a:rPr>
              <a:t>http://microsoft.com/cognitive-services</a:t>
            </a:r>
            <a:r>
              <a:rPr lang="en-US" sz="3137" dirty="0"/>
              <a:t> </a:t>
            </a:r>
          </a:p>
          <a:p>
            <a:pPr marL="0" indent="0" defTabSz="896386">
              <a:lnSpc>
                <a:spcPct val="100000"/>
              </a:lnSpc>
              <a:spcBef>
                <a:spcPts val="0"/>
              </a:spcBef>
              <a:buSzTx/>
              <a:buNone/>
            </a:pPr>
            <a:r>
              <a:rPr lang="en-US" sz="3137" dirty="0">
                <a:hlinkClick r:id="rId3"/>
              </a:rPr>
              <a:t>https://www.microsoft.com/cognitive-services/en-us/documentation</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4"/>
              </a:rPr>
              <a:t>https://cognitive.uservoice.com</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5"/>
              </a:rPr>
              <a:t>https://github.com/Microsoft-DXTW/AzureCafe070316</a:t>
            </a:r>
            <a:r>
              <a:rPr lang="en-US" sz="3137" dirty="0"/>
              <a:t> </a:t>
            </a:r>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6"/>
              </a:rPr>
              <a:t>https://aka.ms/cognitivesdks</a:t>
            </a:r>
            <a:r>
              <a:rPr lang="en-US" sz="3137" dirty="0"/>
              <a:t> </a:t>
            </a:r>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t> </a:t>
            </a:r>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90857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1731" y="3823710"/>
            <a:ext cx="12188542"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742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Agents</a:t>
            </a:r>
          </a:p>
        </p:txBody>
      </p:sp>
      <p:sp>
        <p:nvSpPr>
          <p:cNvPr id="44" name="Rectangle 43"/>
          <p:cNvSpPr/>
          <p:nvPr/>
        </p:nvSpPr>
        <p:spPr bwMode="auto">
          <a:xfrm>
            <a:off x="367734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Applications</a:t>
            </a:r>
          </a:p>
        </p:txBody>
      </p:sp>
      <p:sp>
        <p:nvSpPr>
          <p:cNvPr id="45" name="Rectangle 44"/>
          <p:cNvSpPr/>
          <p:nvPr/>
        </p:nvSpPr>
        <p:spPr bwMode="auto">
          <a:xfrm>
            <a:off x="623814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Services</a:t>
            </a:r>
          </a:p>
        </p:txBody>
      </p:sp>
      <p:sp>
        <p:nvSpPr>
          <p:cNvPr id="47" name="Oval 46"/>
          <p:cNvSpPr/>
          <p:nvPr/>
        </p:nvSpPr>
        <p:spPr bwMode="auto">
          <a:xfrm>
            <a:off x="2150981"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1" name="Freeform: Shape 50"/>
          <p:cNvSpPr/>
          <p:nvPr/>
        </p:nvSpPr>
        <p:spPr bwMode="auto">
          <a:xfrm>
            <a:off x="1989603" y="2885575"/>
            <a:ext cx="447224" cy="447224"/>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2" name="Freeform: Shape 51"/>
          <p:cNvSpPr/>
          <p:nvPr/>
        </p:nvSpPr>
        <p:spPr bwMode="auto">
          <a:xfrm>
            <a:off x="1939938" y="2835910"/>
            <a:ext cx="546554" cy="546554"/>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2">
              <a:lumMod val="25000"/>
              <a:alpha val="43137"/>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3" name="Oval 52"/>
          <p:cNvSpPr/>
          <p:nvPr/>
        </p:nvSpPr>
        <p:spPr bwMode="auto">
          <a:xfrm>
            <a:off x="9916553"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54" name="Group 53"/>
          <p:cNvGrpSpPr/>
          <p:nvPr/>
        </p:nvGrpSpPr>
        <p:grpSpPr>
          <a:xfrm>
            <a:off x="9748411" y="2894170"/>
            <a:ext cx="460756" cy="430036"/>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84" name="Oval 83"/>
          <p:cNvSpPr/>
          <p:nvPr/>
        </p:nvSpPr>
        <p:spPr bwMode="auto">
          <a:xfrm>
            <a:off x="4739505"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85" name="Group 14"/>
          <p:cNvGrpSpPr>
            <a:grpSpLocks noChangeAspect="1"/>
          </p:cNvGrpSpPr>
          <p:nvPr/>
        </p:nvGrpSpPr>
        <p:grpSpPr bwMode="auto">
          <a:xfrm>
            <a:off x="4673935" y="2911817"/>
            <a:ext cx="255612" cy="394742"/>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90" name="Oval 89"/>
          <p:cNvSpPr/>
          <p:nvPr/>
        </p:nvSpPr>
        <p:spPr bwMode="auto">
          <a:xfrm>
            <a:off x="7328029"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91" name="Group 27"/>
          <p:cNvGrpSpPr>
            <a:grpSpLocks noChangeAspect="1"/>
          </p:cNvGrpSpPr>
          <p:nvPr/>
        </p:nvGrpSpPr>
        <p:grpSpPr bwMode="auto">
          <a:xfrm>
            <a:off x="7180626" y="2922080"/>
            <a:ext cx="419275" cy="37421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98" name="Rectangle 97"/>
          <p:cNvSpPr/>
          <p:nvPr/>
        </p:nvSpPr>
        <p:spPr bwMode="auto">
          <a:xfrm>
            <a:off x="1989603" y="264788"/>
            <a:ext cx="8541779" cy="92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5399" kern="0" dirty="0">
                <a:solidFill>
                  <a:srgbClr val="353535"/>
                </a:solidFill>
                <a:latin typeface="Segoe UI Light"/>
              </a:rPr>
              <a:t>Democratizing AI</a:t>
            </a:r>
          </a:p>
        </p:txBody>
      </p:sp>
      <p:sp>
        <p:nvSpPr>
          <p:cNvPr id="49" name="Rectangle 48"/>
          <p:cNvSpPr/>
          <p:nvPr/>
        </p:nvSpPr>
        <p:spPr bwMode="auto">
          <a:xfrm>
            <a:off x="1514484" y="1312487"/>
            <a:ext cx="9447330" cy="2659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800" kern="0" spc="49" dirty="0">
                <a:solidFill>
                  <a:srgbClr val="353535"/>
                </a:solidFill>
                <a:latin typeface="Segoe UI Semilight" panose="020B0402040204020203" pitchFamily="34" charset="0"/>
                <a:cs typeface="Segoe UI Semilight" panose="020B0402040204020203" pitchFamily="34" charset="0"/>
              </a:rPr>
              <a:t>For every person and organization </a:t>
            </a:r>
          </a:p>
        </p:txBody>
      </p:sp>
      <p:sp>
        <p:nvSpPr>
          <p:cNvPr id="46" name="Rectangle 45"/>
          <p:cNvSpPr/>
          <p:nvPr/>
        </p:nvSpPr>
        <p:spPr bwMode="auto">
          <a:xfrm>
            <a:off x="916856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Infrastructure</a:t>
            </a:r>
          </a:p>
        </p:txBody>
      </p:sp>
      <p:sp>
        <p:nvSpPr>
          <p:cNvPr id="5" name="Rectangle 4"/>
          <p:cNvSpPr/>
          <p:nvPr/>
        </p:nvSpPr>
        <p:spPr bwMode="auto">
          <a:xfrm>
            <a:off x="6055367" y="2408065"/>
            <a:ext cx="5684076" cy="3971996"/>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Segoe UI Semilight"/>
              <a:ea typeface="Segoe UI" pitchFamily="34" charset="0"/>
              <a:cs typeface="Segoe UI" pitchFamily="34" charset="0"/>
            </a:endParaRPr>
          </a:p>
        </p:txBody>
      </p:sp>
      <p:sp>
        <p:nvSpPr>
          <p:cNvPr id="6" name="TextBox 5"/>
          <p:cNvSpPr txBox="1"/>
          <p:nvPr/>
        </p:nvSpPr>
        <p:spPr>
          <a:xfrm>
            <a:off x="7838106" y="1909539"/>
            <a:ext cx="2226897" cy="634443"/>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2400" kern="0" dirty="0">
                <a:solidFill>
                  <a:srgbClr val="E6E6E6"/>
                </a:solidFill>
                <a:latin typeface="Segoe UI Semilight"/>
              </a:rPr>
              <a:t>Today’s Focus</a:t>
            </a:r>
          </a:p>
        </p:txBody>
      </p:sp>
      <p:grpSp>
        <p:nvGrpSpPr>
          <p:cNvPr id="72" name="Group 71"/>
          <p:cNvGrpSpPr/>
          <p:nvPr/>
        </p:nvGrpSpPr>
        <p:grpSpPr>
          <a:xfrm>
            <a:off x="396513" y="1909538"/>
            <a:ext cx="11342929" cy="4470524"/>
            <a:chOff x="6055360" y="1909322"/>
            <a:chExt cx="12063891" cy="4471158"/>
          </a:xfrm>
        </p:grpSpPr>
        <p:sp>
          <p:nvSpPr>
            <p:cNvPr id="73" name="Rectangle 72"/>
            <p:cNvSpPr/>
            <p:nvPr/>
          </p:nvSpPr>
          <p:spPr bwMode="auto">
            <a:xfrm>
              <a:off x="6055360" y="2407920"/>
              <a:ext cx="12063891" cy="397256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Segoe UI Semilight"/>
                <a:ea typeface="Segoe UI" pitchFamily="34" charset="0"/>
                <a:cs typeface="Segoe UI" pitchFamily="34" charset="0"/>
              </a:endParaRPr>
            </a:p>
          </p:txBody>
        </p:sp>
        <p:sp>
          <p:nvSpPr>
            <p:cNvPr id="74" name="TextBox 73"/>
            <p:cNvSpPr txBox="1"/>
            <p:nvPr/>
          </p:nvSpPr>
          <p:spPr>
            <a:xfrm>
              <a:off x="6436210" y="1909322"/>
              <a:ext cx="4276492" cy="627913"/>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400" kern="0" dirty="0">
                  <a:solidFill>
                    <a:srgbClr val="E6E6E6"/>
                  </a:solidFill>
                  <a:latin typeface="Segoe UI Semilight"/>
                </a:rPr>
                <a:t>Parts 2: Data &amp; Part 3: Apps</a:t>
              </a:r>
            </a:p>
          </p:txBody>
        </p:sp>
      </p:grpSp>
    </p:spTree>
    <p:extLst>
      <p:ext uri="{BB962C8B-B14F-4D97-AF65-F5344CB8AC3E}">
        <p14:creationId xmlns:p14="http://schemas.microsoft.com/office/powerpoint/2010/main" val="18162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866" y="3429882"/>
            <a:ext cx="1219027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6735"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Agent</a:t>
            </a:r>
          </a:p>
        </p:txBody>
      </p:sp>
      <p:sp>
        <p:nvSpPr>
          <p:cNvPr id="44" name="Rectangle 43"/>
          <p:cNvSpPr/>
          <p:nvPr/>
        </p:nvSpPr>
        <p:spPr bwMode="auto">
          <a:xfrm>
            <a:off x="3677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Applications</a:t>
            </a:r>
          </a:p>
        </p:txBody>
      </p:sp>
      <p:sp>
        <p:nvSpPr>
          <p:cNvPr id="45" name="Rectangle 44"/>
          <p:cNvSpPr/>
          <p:nvPr/>
        </p:nvSpPr>
        <p:spPr bwMode="auto">
          <a:xfrm>
            <a:off x="6238168"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Services</a:t>
            </a:r>
          </a:p>
        </p:txBody>
      </p:sp>
      <p:sp>
        <p:nvSpPr>
          <p:cNvPr id="46" name="Rectangle 45"/>
          <p:cNvSpPr/>
          <p:nvPr/>
        </p:nvSpPr>
        <p:spPr bwMode="auto">
          <a:xfrm>
            <a:off x="9169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Infrastructure</a:t>
            </a:r>
          </a:p>
        </p:txBody>
      </p:sp>
      <p:sp>
        <p:nvSpPr>
          <p:cNvPr id="47" name="Oval 46"/>
          <p:cNvSpPr/>
          <p:nvPr/>
        </p:nvSpPr>
        <p:spPr bwMode="auto">
          <a:xfrm>
            <a:off x="2150421"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48" name="Group 47"/>
          <p:cNvGrpSpPr/>
          <p:nvPr/>
        </p:nvGrpSpPr>
        <p:grpSpPr>
          <a:xfrm>
            <a:off x="1939348" y="2441942"/>
            <a:ext cx="546632" cy="546632"/>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sp>
        <p:nvSpPr>
          <p:cNvPr id="53" name="Oval 52"/>
          <p:cNvSpPr/>
          <p:nvPr/>
        </p:nvSpPr>
        <p:spPr bwMode="auto">
          <a:xfrm>
            <a:off x="9917095"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54" name="Group 53"/>
          <p:cNvGrpSpPr/>
          <p:nvPr/>
        </p:nvGrpSpPr>
        <p:grpSpPr>
          <a:xfrm>
            <a:off x="9748928" y="2500210"/>
            <a:ext cx="460821" cy="4300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84" name="Oval 83"/>
          <p:cNvSpPr/>
          <p:nvPr/>
        </p:nvSpPr>
        <p:spPr bwMode="auto">
          <a:xfrm>
            <a:off x="4739312"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85" name="Group 14"/>
          <p:cNvGrpSpPr>
            <a:grpSpLocks noChangeAspect="1"/>
          </p:cNvGrpSpPr>
          <p:nvPr/>
        </p:nvGrpSpPr>
        <p:grpSpPr bwMode="auto">
          <a:xfrm>
            <a:off x="4673732" y="2517859"/>
            <a:ext cx="255649" cy="394798"/>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90" name="Oval 89"/>
          <p:cNvSpPr/>
          <p:nvPr/>
        </p:nvSpPr>
        <p:spPr bwMode="auto">
          <a:xfrm>
            <a:off x="7328204"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91" name="Group 27"/>
          <p:cNvGrpSpPr>
            <a:grpSpLocks noChangeAspect="1"/>
          </p:cNvGrpSpPr>
          <p:nvPr/>
        </p:nvGrpSpPr>
        <p:grpSpPr bwMode="auto">
          <a:xfrm>
            <a:off x="7180780" y="2528125"/>
            <a:ext cx="419334" cy="374267"/>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98" name="Rectangle 97"/>
          <p:cNvSpPr/>
          <p:nvPr/>
        </p:nvSpPr>
        <p:spPr bwMode="auto">
          <a:xfrm>
            <a:off x="2199776" y="605301"/>
            <a:ext cx="7792452" cy="9233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4705" kern="0" dirty="0">
                <a:solidFill>
                  <a:srgbClr val="0078D7"/>
                </a:solidFill>
                <a:latin typeface="Segoe UI Light"/>
              </a:rPr>
              <a:t>Microsoft AI Portfolio</a:t>
            </a:r>
          </a:p>
        </p:txBody>
      </p:sp>
      <p:sp>
        <p:nvSpPr>
          <p:cNvPr id="99" name="Rectangle 98"/>
          <p:cNvSpPr/>
          <p:nvPr/>
        </p:nvSpPr>
        <p:spPr bwMode="auto">
          <a:xfrm>
            <a:off x="1805944"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Cortana</a:t>
            </a:r>
          </a:p>
        </p:txBody>
      </p:sp>
      <p:sp>
        <p:nvSpPr>
          <p:cNvPr id="100" name="Rectangle 99"/>
          <p:cNvSpPr/>
          <p:nvPr/>
        </p:nvSpPr>
        <p:spPr bwMode="auto">
          <a:xfrm>
            <a:off x="3849852" y="4139813"/>
            <a:ext cx="1799006"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Office 365 </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Dynamics 365</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SwiftKey</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Pix</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Customer Service and Support</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Skype</a:t>
            </a:r>
          </a:p>
          <a:p>
            <a:pPr defTabSz="913927" fontAlgn="base">
              <a:spcBef>
                <a:spcPct val="0"/>
              </a:spcBef>
              <a:spcAft>
                <a:spcPts val="784"/>
              </a:spcAft>
              <a:defRPr/>
            </a:pPr>
            <a:r>
              <a:rPr lang="en-US" sz="1568" kern="0" dirty="0" err="1">
                <a:solidFill>
                  <a:srgbClr val="0078D7"/>
                </a:solidFill>
                <a:latin typeface="Segoe UI Semilight"/>
                <a:cs typeface="Segoe UI Semilight" panose="020B0402040204020203" pitchFamily="34" charset="0"/>
              </a:rPr>
              <a:t>Calendar.help</a:t>
            </a:r>
            <a:endParaRPr lang="en-US" sz="1568" kern="0" dirty="0">
              <a:solidFill>
                <a:srgbClr val="0078D7"/>
              </a:solidFill>
              <a:latin typeface="Segoe UI Semilight"/>
              <a:cs typeface="Segoe UI Semilight" panose="020B0402040204020203" pitchFamily="34" charset="0"/>
            </a:endParaRPr>
          </a:p>
        </p:txBody>
      </p:sp>
      <p:sp>
        <p:nvSpPr>
          <p:cNvPr id="101" name="Rectangle 100"/>
          <p:cNvSpPr/>
          <p:nvPr/>
        </p:nvSpPr>
        <p:spPr bwMode="auto">
          <a:xfrm>
            <a:off x="6670046"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Bot Framework</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Cognitive Services</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Cortana Intelligence</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Cognitive Toolkit</a:t>
            </a:r>
          </a:p>
        </p:txBody>
      </p:sp>
      <p:sp>
        <p:nvSpPr>
          <p:cNvPr id="102" name="Rectangle 101"/>
          <p:cNvSpPr/>
          <p:nvPr/>
        </p:nvSpPr>
        <p:spPr bwMode="auto">
          <a:xfrm>
            <a:off x="9281007" y="4139813"/>
            <a:ext cx="1874715" cy="4522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Azure Machine Learning</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Azure N Series</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FPGA</a:t>
            </a:r>
          </a:p>
        </p:txBody>
      </p:sp>
      <p:grpSp>
        <p:nvGrpSpPr>
          <p:cNvPr id="13" name="Group 12"/>
          <p:cNvGrpSpPr/>
          <p:nvPr/>
        </p:nvGrpSpPr>
        <p:grpSpPr>
          <a:xfrm>
            <a:off x="2225262" y="1788000"/>
            <a:ext cx="7741478" cy="132903"/>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662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270065" y="4131640"/>
            <a:ext cx="6847715" cy="6151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Unique data assets</a:t>
            </a:r>
          </a:p>
        </p:txBody>
      </p:sp>
      <p:sp>
        <p:nvSpPr>
          <p:cNvPr id="38" name="Freeform 29"/>
          <p:cNvSpPr/>
          <p:nvPr/>
        </p:nvSpPr>
        <p:spPr bwMode="auto">
          <a:xfrm>
            <a:off x="270065" y="4812663"/>
            <a:ext cx="6847715" cy="71844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Analytics Engines on Big Data Stores </a:t>
            </a:r>
            <a:r>
              <a:rPr lang="mr-IN"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HDInsight, Data Lake </a:t>
            </a:r>
          </a:p>
          <a:p>
            <a:pPr defTabSz="913576"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(cloud + on premises)</a:t>
            </a:r>
          </a:p>
        </p:txBody>
      </p:sp>
      <p:sp>
        <p:nvSpPr>
          <p:cNvPr id="2" name="Title 1"/>
          <p:cNvSpPr>
            <a:spLocks noGrp="1"/>
          </p:cNvSpPr>
          <p:nvPr>
            <p:ph type="title"/>
          </p:nvPr>
        </p:nvSpPr>
        <p:spPr/>
        <p:txBody>
          <a:bodyPr/>
          <a:lstStyle/>
          <a:p>
            <a:r>
              <a:rPr lang="en-US" dirty="0"/>
              <a:t>Our Approach to AI Infrastructure &amp; Services  </a:t>
            </a:r>
          </a:p>
        </p:txBody>
      </p:sp>
      <p:grpSp>
        <p:nvGrpSpPr>
          <p:cNvPr id="8" name="Group 7"/>
          <p:cNvGrpSpPr/>
          <p:nvPr/>
        </p:nvGrpSpPr>
        <p:grpSpPr>
          <a:xfrm>
            <a:off x="7125568" y="4120679"/>
            <a:ext cx="5881908" cy="618445"/>
            <a:chOff x="7268450" y="4648989"/>
            <a:chExt cx="5999852" cy="630846"/>
          </a:xfrm>
        </p:grpSpPr>
        <p:sp>
          <p:nvSpPr>
            <p:cNvPr id="48" name="Rectangle 47"/>
            <p:cNvSpPr/>
            <p:nvPr/>
          </p:nvSpPr>
          <p:spPr bwMode="auto">
            <a:xfrm>
              <a:off x="9151452" y="4648989"/>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Rich data sources to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enrich predictions and models</a:t>
              </a:r>
            </a:p>
          </p:txBody>
        </p:sp>
        <p:cxnSp>
          <p:nvCxnSpPr>
            <p:cNvPr id="49" name="Straight Arrow Connector 48"/>
            <p:cNvCxnSpPr>
              <a:cxnSpLocks/>
            </p:cNvCxnSpPr>
            <p:nvPr/>
          </p:nvCxnSpPr>
          <p:spPr>
            <a:xfrm>
              <a:off x="7268450" y="4972227"/>
              <a:ext cx="1737113" cy="3353"/>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3" name="Group 2"/>
          <p:cNvGrpSpPr/>
          <p:nvPr/>
        </p:nvGrpSpPr>
        <p:grpSpPr>
          <a:xfrm>
            <a:off x="7125569" y="4812663"/>
            <a:ext cx="4871895" cy="717038"/>
            <a:chOff x="7268450" y="5354848"/>
            <a:chExt cx="4969587" cy="731416"/>
          </a:xfrm>
        </p:grpSpPr>
        <p:sp>
          <p:nvSpPr>
            <p:cNvPr id="40" name="Rectangle 39"/>
            <p:cNvSpPr/>
            <p:nvPr/>
          </p:nvSpPr>
          <p:spPr bwMode="auto">
            <a:xfrm>
              <a:off x="9151452" y="5354848"/>
              <a:ext cx="3086585"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Flexible infrastructure </a:t>
              </a:r>
              <a:b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support for analytics and data engineers</a:t>
              </a:r>
            </a:p>
          </p:txBody>
        </p:sp>
        <p:cxnSp>
          <p:nvCxnSpPr>
            <p:cNvPr id="41" name="Straight Arrow Connector 40"/>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1" name="Group 10"/>
          <p:cNvGrpSpPr/>
          <p:nvPr/>
        </p:nvGrpSpPr>
        <p:grpSpPr>
          <a:xfrm>
            <a:off x="7125568" y="3313543"/>
            <a:ext cx="5881908" cy="618445"/>
            <a:chOff x="7268450" y="3825668"/>
            <a:chExt cx="5999852" cy="630846"/>
          </a:xfrm>
        </p:grpSpPr>
        <p:sp>
          <p:nvSpPr>
            <p:cNvPr id="18" name="Rectangle 17"/>
            <p:cNvSpPr/>
            <p:nvPr/>
          </p:nvSpPr>
          <p:spPr bwMode="auto">
            <a:xfrm>
              <a:off x="9151452" y="3825668"/>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Best of Microsoft research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and open source</a:t>
              </a:r>
            </a:p>
          </p:txBody>
        </p:sp>
        <p:cxnSp>
          <p:nvCxnSpPr>
            <p:cNvPr id="19" name="Straight Arrow Connector 18"/>
            <p:cNvCxnSpPr>
              <a:cxnSpLocks/>
            </p:cNvCxnSpPr>
            <p:nvPr/>
          </p:nvCxnSpPr>
          <p:spPr>
            <a:xfrm>
              <a:off x="7268450" y="4125532"/>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6" name="Group 15"/>
          <p:cNvGrpSpPr/>
          <p:nvPr/>
        </p:nvGrpSpPr>
        <p:grpSpPr>
          <a:xfrm>
            <a:off x="7125568" y="2358373"/>
            <a:ext cx="4799513" cy="879537"/>
            <a:chOff x="7268450" y="2851344"/>
            <a:chExt cx="4895753" cy="897174"/>
          </a:xfrm>
        </p:grpSpPr>
        <p:sp>
          <p:nvSpPr>
            <p:cNvPr id="25" name="Rectangle 24"/>
            <p:cNvSpPr/>
            <p:nvPr/>
          </p:nvSpPr>
          <p:spPr bwMode="auto">
            <a:xfrm>
              <a:off x="9151452" y="2851344"/>
              <a:ext cx="3012751" cy="897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C</a:t>
              </a:r>
              <a:r>
                <a:rPr lang="en-US" sz="1765" kern="0" dirty="0" err="1">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omprehensive</a:t>
              </a: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ML and AI  capabilities for Data Scientists </a:t>
              </a:r>
            </a:p>
          </p:txBody>
        </p:sp>
        <p:cxnSp>
          <p:nvCxnSpPr>
            <p:cNvPr id="26" name="Straight Arrow Connector 25"/>
            <p:cNvCxnSpPr>
              <a:cxnSpLocks/>
            </p:cNvCxnSpPr>
            <p:nvPr/>
          </p:nvCxnSpPr>
          <p:spPr>
            <a:xfrm>
              <a:off x="7268450" y="3316320"/>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
        <p:nvSpPr>
          <p:cNvPr id="5" name="Rectangle 4"/>
          <p:cNvSpPr/>
          <p:nvPr/>
        </p:nvSpPr>
        <p:spPr bwMode="auto">
          <a:xfrm>
            <a:off x="270065" y="2381507"/>
            <a:ext cx="6847715" cy="85089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08" bIns="143366"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 Science tools </a:t>
            </a:r>
            <a:r>
              <a:rPr lang="mr-IN"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ML, Microsoft R</a:t>
            </a:r>
            <a:b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preparation, modeling, </a:t>
            </a:r>
            <a:r>
              <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and operationalization</a:t>
            </a:r>
            <a:endParaRPr lang="en-US" sz="15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4" name="Freeform 13"/>
          <p:cNvSpPr/>
          <p:nvPr/>
        </p:nvSpPr>
        <p:spPr bwMode="auto">
          <a:xfrm>
            <a:off x="270065" y="3298291"/>
            <a:ext cx="6847715" cy="767461"/>
          </a:xfrm>
          <a:prstGeom prst="rect">
            <a:avLst/>
          </a:prstGeom>
          <a:solidFill>
            <a:schemeClr val="tx2">
              <a:lumMod val="90000"/>
              <a:lumOff val="1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Algorithms </a:t>
            </a:r>
            <a:r>
              <a:rPr lang="mr-IN"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CNTK, TLC</a:t>
            </a:r>
          </a:p>
        </p:txBody>
      </p:sp>
      <p:sp>
        <p:nvSpPr>
          <p:cNvPr id="10" name="Freeform 239"/>
          <p:cNvSpPr/>
          <p:nvPr/>
        </p:nvSpPr>
        <p:spPr bwMode="auto">
          <a:xfrm flipH="1">
            <a:off x="506812" y="2542192"/>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8" tIns="45688" rIns="91375" bIns="45688" numCol="1" spcCol="0" rtlCol="0" fromWordArt="0" anchor="ctr" anchorCtr="0" forceAA="0" compatLnSpc="1">
            <a:prstTxWarp prst="textNoShape">
              <a:avLst/>
            </a:prstTxWarp>
            <a:noAutofit/>
          </a:bodyPr>
          <a:lstStyle/>
          <a:p>
            <a:pP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17" name="Group 16"/>
          <p:cNvGrpSpPr/>
          <p:nvPr/>
        </p:nvGrpSpPr>
        <p:grpSpPr>
          <a:xfrm>
            <a:off x="7125569" y="1412044"/>
            <a:ext cx="4946597" cy="861689"/>
            <a:chOff x="7268450" y="1886040"/>
            <a:chExt cx="5045787" cy="878968"/>
          </a:xfrm>
        </p:grpSpPr>
        <p:sp>
          <p:nvSpPr>
            <p:cNvPr id="28" name="Rectangle 27"/>
            <p:cNvSpPr/>
            <p:nvPr/>
          </p:nvSpPr>
          <p:spPr bwMode="auto">
            <a:xfrm>
              <a:off x="9151452" y="1886040"/>
              <a:ext cx="3162785" cy="878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Easy to consume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AI for developers</a:t>
              </a:r>
            </a:p>
          </p:txBody>
        </p:sp>
        <p:cxnSp>
          <p:nvCxnSpPr>
            <p:cNvPr id="29" name="Straight Arrow Connector 28"/>
            <p:cNvCxnSpPr>
              <a:cxnSpLocks/>
            </p:cNvCxnSpPr>
            <p:nvPr/>
          </p:nvCxnSpPr>
          <p:spPr>
            <a:xfrm>
              <a:off x="7268450" y="2363654"/>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21" name="Group 20"/>
          <p:cNvGrpSpPr/>
          <p:nvPr/>
        </p:nvGrpSpPr>
        <p:grpSpPr>
          <a:xfrm>
            <a:off x="270066" y="1444924"/>
            <a:ext cx="6849577" cy="870695"/>
            <a:chOff x="280681" y="1876904"/>
            <a:chExt cx="6987916" cy="888280"/>
          </a:xfrm>
        </p:grpSpPr>
        <p:grpSp>
          <p:nvGrpSpPr>
            <p:cNvPr id="9" name="Group 8"/>
            <p:cNvGrpSpPr/>
            <p:nvPr/>
          </p:nvGrpSpPr>
          <p:grpSpPr>
            <a:xfrm>
              <a:off x="280681" y="1876904"/>
              <a:ext cx="6987916" cy="888280"/>
              <a:chOff x="280682" y="1822263"/>
              <a:chExt cx="6894577" cy="814257"/>
            </a:xfrm>
          </p:grpSpPr>
          <p:sp>
            <p:nvSpPr>
              <p:cNvPr id="7" name="Freeform 29"/>
              <p:cNvSpPr/>
              <p:nvPr/>
            </p:nvSpPr>
            <p:spPr bwMode="auto">
              <a:xfrm>
                <a:off x="3727971" y="1822264"/>
                <a:ext cx="3447288" cy="8142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Bot framework</a:t>
                </a:r>
              </a:p>
            </p:txBody>
          </p:sp>
          <p:sp>
            <p:nvSpPr>
              <p:cNvPr id="6" name="Freeform 29"/>
              <p:cNvSpPr/>
              <p:nvPr/>
            </p:nvSpPr>
            <p:spPr bwMode="auto">
              <a:xfrm>
                <a:off x="280682" y="1822263"/>
                <a:ext cx="3447288" cy="814256"/>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23">
                  <a:defRPr/>
                </a:pPr>
                <a:endParaRPr lang="en-US" sz="1836" kern="0" dirty="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23">
                  <a:defRPr/>
                </a:pPr>
                <a:endParaRPr lang="en-US" sz="1836" kern="0" dirty="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3928264" y="2145165"/>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sp>
        <p:nvSpPr>
          <p:cNvPr id="35" name="Freeform 29"/>
          <p:cNvSpPr/>
          <p:nvPr/>
        </p:nvSpPr>
        <p:spPr bwMode="auto">
          <a:xfrm>
            <a:off x="269241" y="5589208"/>
            <a:ext cx="6847715" cy="71844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Hyperscale</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hardware innovation (scale, GPU, FPGA) </a:t>
            </a:r>
            <a:r>
              <a:rPr lang="mr-IN"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Compute </a:t>
            </a:r>
            <a:endPar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36" name="Group 35"/>
          <p:cNvGrpSpPr/>
          <p:nvPr/>
        </p:nvGrpSpPr>
        <p:grpSpPr>
          <a:xfrm>
            <a:off x="7134753" y="5529701"/>
            <a:ext cx="5881908" cy="717038"/>
            <a:chOff x="7268450" y="5354848"/>
            <a:chExt cx="5999852" cy="731416"/>
          </a:xfrm>
        </p:grpSpPr>
        <p:sp>
          <p:nvSpPr>
            <p:cNvPr id="37" name="Rectangle 36"/>
            <p:cNvSpPr/>
            <p:nvPr/>
          </p:nvSpPr>
          <p:spPr bwMode="auto">
            <a:xfrm>
              <a:off x="9151452" y="5354848"/>
              <a:ext cx="4116850"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Leading hardware, at scale, on demand</a:t>
              </a:r>
            </a:p>
          </p:txBody>
        </p:sp>
        <p:cxnSp>
          <p:nvCxnSpPr>
            <p:cNvPr id="39" name="Straight Arrow Connector 38"/>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Tree>
    <p:extLst>
      <p:ext uri="{BB962C8B-B14F-4D97-AF65-F5344CB8AC3E}">
        <p14:creationId xmlns:p14="http://schemas.microsoft.com/office/powerpoint/2010/main" val="241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287" y="-314390"/>
            <a:ext cx="107888" cy="12448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428589" y="2133831"/>
            <a:ext cx="1792596" cy="13112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385" y="2050840"/>
            <a:ext cx="692971" cy="8382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8509" y="5924423"/>
            <a:ext cx="116186" cy="10892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479" y="5532293"/>
            <a:ext cx="1402541" cy="3983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939" y="1647132"/>
            <a:ext cx="768618" cy="4218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7240" y="453272"/>
            <a:ext cx="406655" cy="1178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8323" y="1806019"/>
            <a:ext cx="1680559" cy="28216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8323" y="673197"/>
            <a:ext cx="1726202" cy="112867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33332" y="673196"/>
            <a:ext cx="1880555" cy="81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437" y="-5249"/>
            <a:ext cx="348561" cy="67844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5037" y="459081"/>
            <a:ext cx="1279713" cy="5228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838" y="469040"/>
            <a:ext cx="1384281"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730" y="-48821"/>
            <a:ext cx="209136"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9068" y="478998"/>
            <a:ext cx="791731" cy="13295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382801" y="1011781"/>
            <a:ext cx="697485" cy="111790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5188" y="4940984"/>
            <a:ext cx="520766" cy="14357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8028" y="5604908"/>
            <a:ext cx="1224110" cy="7780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808" y="4922795"/>
            <a:ext cx="1619246" cy="123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838" y="5623583"/>
            <a:ext cx="1004827" cy="1247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27040" y="3511473"/>
            <a:ext cx="1498809" cy="5975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366096" y="3481596"/>
            <a:ext cx="64732" cy="14340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8132" y="996860"/>
            <a:ext cx="491054" cy="10739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080286" y="1011780"/>
            <a:ext cx="1618780" cy="8017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4204" y="-125442"/>
            <a:ext cx="455928" cy="6025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114492" y="2160590"/>
            <a:ext cx="1287232" cy="13543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698308" y="3428483"/>
            <a:ext cx="1531175" cy="3942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171390" y="3416034"/>
            <a:ext cx="24898" cy="22033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70210" y="5056549"/>
            <a:ext cx="877383" cy="869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366096" y="4945550"/>
            <a:ext cx="1284694" cy="9859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650789" y="5931476"/>
            <a:ext cx="363498" cy="980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0913" y="4940570"/>
            <a:ext cx="1314570" cy="9909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4945441" y="4950529"/>
            <a:ext cx="1169118" cy="10792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5450" y="3075773"/>
            <a:ext cx="1201287" cy="10332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0088" y="595362"/>
            <a:ext cx="971775" cy="21699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9066" y="6133537"/>
            <a:ext cx="75477" cy="88686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6992" y="-17507"/>
            <a:ext cx="294049" cy="7031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03861" y="1695506"/>
            <a:ext cx="746876" cy="746876"/>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grpSp>
        <p:nvGrpSpPr>
          <p:cNvPr id="4" name="Group 3"/>
          <p:cNvGrpSpPr/>
          <p:nvPr/>
        </p:nvGrpSpPr>
        <p:grpSpPr>
          <a:xfrm>
            <a:off x="5722563" y="574312"/>
            <a:ext cx="746876" cy="746876"/>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nvGrpSpPr>
          <p:cNvPr id="7" name="Group 6"/>
          <p:cNvGrpSpPr/>
          <p:nvPr/>
        </p:nvGrpSpPr>
        <p:grpSpPr>
          <a:xfrm>
            <a:off x="5722563" y="5543275"/>
            <a:ext cx="746876" cy="746876"/>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007659" y="1695506"/>
            <a:ext cx="746876" cy="746876"/>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028" kern="0" dirty="0">
                <a:solidFill>
                  <a:srgbClr val="FF0000"/>
                </a:solidFill>
                <a:latin typeface="Segoe UI Semilight"/>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grpSp>
        <p:nvGrpSpPr>
          <p:cNvPr id="2" name="Group 1"/>
          <p:cNvGrpSpPr/>
          <p:nvPr/>
        </p:nvGrpSpPr>
        <p:grpSpPr>
          <a:xfrm>
            <a:off x="2000196" y="4555513"/>
            <a:ext cx="746876" cy="746876"/>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grpSp>
      <p:grpSp>
        <p:nvGrpSpPr>
          <p:cNvPr id="6" name="Group 5"/>
          <p:cNvGrpSpPr/>
          <p:nvPr/>
        </p:nvGrpSpPr>
        <p:grpSpPr>
          <a:xfrm>
            <a:off x="9067451" y="4555513"/>
            <a:ext cx="746876" cy="746876"/>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251" name="Oval 250"/>
          <p:cNvSpPr/>
          <p:nvPr/>
        </p:nvSpPr>
        <p:spPr bwMode="auto">
          <a:xfrm>
            <a:off x="4287540" y="56209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2" name="Oval 251"/>
          <p:cNvSpPr/>
          <p:nvPr/>
        </p:nvSpPr>
        <p:spPr bwMode="auto">
          <a:xfrm>
            <a:off x="2420018" y="57741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3" name="Oval 252"/>
          <p:cNvSpPr/>
          <p:nvPr/>
        </p:nvSpPr>
        <p:spPr bwMode="auto">
          <a:xfrm>
            <a:off x="698370" y="168328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4" name="Oval 253"/>
          <p:cNvSpPr/>
          <p:nvPr/>
        </p:nvSpPr>
        <p:spPr bwMode="auto">
          <a:xfrm>
            <a:off x="698370" y="470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5" name="Oval 254"/>
          <p:cNvSpPr/>
          <p:nvPr/>
        </p:nvSpPr>
        <p:spPr bwMode="auto">
          <a:xfrm>
            <a:off x="2316658" y="338239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6" name="Oval 255"/>
          <p:cNvSpPr/>
          <p:nvPr/>
        </p:nvSpPr>
        <p:spPr bwMode="auto">
          <a:xfrm>
            <a:off x="811685" y="399579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7" name="Oval 256"/>
          <p:cNvSpPr/>
          <p:nvPr/>
        </p:nvSpPr>
        <p:spPr bwMode="auto">
          <a:xfrm>
            <a:off x="1259201"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8" name="Oval 257"/>
          <p:cNvSpPr/>
          <p:nvPr/>
        </p:nvSpPr>
        <p:spPr bwMode="auto">
          <a:xfrm>
            <a:off x="3507645"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9" name="Oval 258"/>
          <p:cNvSpPr/>
          <p:nvPr/>
        </p:nvSpPr>
        <p:spPr bwMode="auto">
          <a:xfrm>
            <a:off x="4805170" y="48359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0" name="Oval 259"/>
          <p:cNvSpPr/>
          <p:nvPr/>
        </p:nvSpPr>
        <p:spPr bwMode="auto">
          <a:xfrm>
            <a:off x="8168754" y="60300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1" name="Oval 260"/>
          <p:cNvSpPr/>
          <p:nvPr/>
        </p:nvSpPr>
        <p:spPr bwMode="auto">
          <a:xfrm>
            <a:off x="9855428" y="62566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2" name="Oval 261"/>
          <p:cNvSpPr/>
          <p:nvPr/>
        </p:nvSpPr>
        <p:spPr bwMode="auto">
          <a:xfrm>
            <a:off x="11057377" y="5508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3" name="Oval 262"/>
          <p:cNvSpPr/>
          <p:nvPr/>
        </p:nvSpPr>
        <p:spPr bwMode="auto">
          <a:xfrm>
            <a:off x="9598975" y="370642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4" name="Oval 263"/>
          <p:cNvSpPr/>
          <p:nvPr/>
        </p:nvSpPr>
        <p:spPr bwMode="auto">
          <a:xfrm>
            <a:off x="11081304" y="33214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5" name="Oval 264"/>
          <p:cNvSpPr/>
          <p:nvPr/>
        </p:nvSpPr>
        <p:spPr bwMode="auto">
          <a:xfrm>
            <a:off x="9741914" y="880152"/>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6" name="Oval 265"/>
          <p:cNvSpPr/>
          <p:nvPr/>
        </p:nvSpPr>
        <p:spPr bwMode="auto">
          <a:xfrm>
            <a:off x="11026598"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7" name="Oval 266"/>
          <p:cNvSpPr/>
          <p:nvPr/>
        </p:nvSpPr>
        <p:spPr bwMode="auto">
          <a:xfrm>
            <a:off x="8380865"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8" name="Oval 267"/>
          <p:cNvSpPr/>
          <p:nvPr/>
        </p:nvSpPr>
        <p:spPr bwMode="auto">
          <a:xfrm>
            <a:off x="7579080" y="1696933"/>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9" name="Oval 268"/>
          <p:cNvSpPr/>
          <p:nvPr/>
        </p:nvSpPr>
        <p:spPr bwMode="auto">
          <a:xfrm>
            <a:off x="5254636" y="20212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70" name="Oval 269"/>
          <p:cNvSpPr/>
          <p:nvPr/>
        </p:nvSpPr>
        <p:spPr bwMode="auto">
          <a:xfrm>
            <a:off x="7750943" y="4815636"/>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343" name="Oval 342"/>
          <p:cNvSpPr/>
          <p:nvPr/>
        </p:nvSpPr>
        <p:spPr bwMode="auto">
          <a:xfrm>
            <a:off x="11459624" y="153381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361" name="Oval 360"/>
          <p:cNvSpPr/>
          <p:nvPr/>
        </p:nvSpPr>
        <p:spPr bwMode="auto">
          <a:xfrm>
            <a:off x="3080285" y="2834565"/>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4" name="Rectangle 213"/>
          <p:cNvSpPr/>
          <p:nvPr/>
        </p:nvSpPr>
        <p:spPr bwMode="auto">
          <a:xfrm>
            <a:off x="2850738"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478875" y="7887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491323" y="575768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766040"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Machine </a:t>
            </a:r>
            <a:br>
              <a:rPr lang="en-US" sz="1961" kern="0" spc="49" dirty="0">
                <a:solidFill>
                  <a:srgbClr val="353535"/>
                </a:solidFill>
                <a:latin typeface="Segoe UI Semibold" panose="020B0702040204020203" pitchFamily="34" charset="0"/>
                <a:cs typeface="Segoe UI Semibold" panose="020B0702040204020203" pitchFamily="34" charset="0"/>
              </a:rPr>
            </a:br>
            <a:r>
              <a:rPr lang="en-US" sz="1961" kern="0" spc="49" dirty="0">
                <a:solidFill>
                  <a:srgbClr val="353535"/>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754571" y="4769919"/>
            <a:ext cx="1604766" cy="2178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9855428" y="47699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314559" y="3315127"/>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Spell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check</a:t>
            </a:r>
          </a:p>
        </p:txBody>
      </p:sp>
      <p:sp>
        <p:nvSpPr>
          <p:cNvPr id="320" name="Rectangle 319"/>
          <p:cNvSpPr/>
          <p:nvPr/>
        </p:nvSpPr>
        <p:spPr bwMode="auto">
          <a:xfrm>
            <a:off x="9850089" y="23805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Speech API </a:t>
            </a:r>
          </a:p>
        </p:txBody>
      </p:sp>
      <p:sp>
        <p:nvSpPr>
          <p:cNvPr id="321" name="Rectangle 320"/>
          <p:cNvSpPr/>
          <p:nvPr/>
        </p:nvSpPr>
        <p:spPr bwMode="auto">
          <a:xfrm>
            <a:off x="870202" y="437483"/>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Entity linking</a:t>
            </a:r>
          </a:p>
        </p:txBody>
      </p:sp>
      <p:sp>
        <p:nvSpPr>
          <p:cNvPr id="322" name="Rectangle 321"/>
          <p:cNvSpPr/>
          <p:nvPr/>
        </p:nvSpPr>
        <p:spPr bwMode="auto">
          <a:xfrm>
            <a:off x="5451279" y="1979083"/>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Recommendation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API</a:t>
            </a:r>
          </a:p>
        </p:txBody>
      </p:sp>
      <p:sp>
        <p:nvSpPr>
          <p:cNvPr id="323" name="Rectangle 322"/>
          <p:cNvSpPr/>
          <p:nvPr/>
        </p:nvSpPr>
        <p:spPr bwMode="auto">
          <a:xfrm>
            <a:off x="5003129" y="4749398"/>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autosuggest</a:t>
            </a:r>
          </a:p>
        </p:txBody>
      </p:sp>
      <p:sp>
        <p:nvSpPr>
          <p:cNvPr id="324" name="Rectangle 323"/>
          <p:cNvSpPr/>
          <p:nvPr/>
        </p:nvSpPr>
        <p:spPr bwMode="auto">
          <a:xfrm>
            <a:off x="6059996" y="4749398"/>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algn="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Computer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vision</a:t>
            </a:r>
          </a:p>
        </p:txBody>
      </p:sp>
      <p:sp>
        <p:nvSpPr>
          <p:cNvPr id="325" name="Rectangle 324"/>
          <p:cNvSpPr/>
          <p:nvPr/>
        </p:nvSpPr>
        <p:spPr bwMode="auto">
          <a:xfrm>
            <a:off x="11190073" y="5229680"/>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Emotion</a:t>
            </a:r>
          </a:p>
        </p:txBody>
      </p:sp>
      <p:sp>
        <p:nvSpPr>
          <p:cNvPr id="326" name="Rectangle 325"/>
          <p:cNvSpPr/>
          <p:nvPr/>
        </p:nvSpPr>
        <p:spPr bwMode="auto">
          <a:xfrm>
            <a:off x="110838" y="194477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Forecasting</a:t>
            </a:r>
          </a:p>
        </p:txBody>
      </p:sp>
      <p:sp>
        <p:nvSpPr>
          <p:cNvPr id="328" name="Rectangle 327"/>
          <p:cNvSpPr/>
          <p:nvPr/>
        </p:nvSpPr>
        <p:spPr bwMode="auto">
          <a:xfrm>
            <a:off x="10683284" y="1371854"/>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Text to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speech</a:t>
            </a:r>
          </a:p>
        </p:txBody>
      </p:sp>
      <p:sp>
        <p:nvSpPr>
          <p:cNvPr id="329" name="Rectangle 328"/>
          <p:cNvSpPr/>
          <p:nvPr/>
        </p:nvSpPr>
        <p:spPr bwMode="auto">
          <a:xfrm>
            <a:off x="1218762" y="3211746"/>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Thumbnail generation</a:t>
            </a:r>
          </a:p>
        </p:txBody>
      </p:sp>
      <p:sp>
        <p:nvSpPr>
          <p:cNvPr id="330" name="Rectangle 329"/>
          <p:cNvSpPr/>
          <p:nvPr/>
        </p:nvSpPr>
        <p:spPr bwMode="auto">
          <a:xfrm>
            <a:off x="1455283" y="5788100"/>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Anomaly</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detection</a:t>
            </a:r>
          </a:p>
        </p:txBody>
      </p:sp>
      <p:sp>
        <p:nvSpPr>
          <p:cNvPr id="331" name="Rectangle 330"/>
          <p:cNvSpPr/>
          <p:nvPr/>
        </p:nvSpPr>
        <p:spPr bwMode="auto">
          <a:xfrm>
            <a:off x="7754265" y="175829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Custom recognition (CRIS)</a:t>
            </a:r>
          </a:p>
        </p:txBody>
      </p:sp>
      <p:sp>
        <p:nvSpPr>
          <p:cNvPr id="332" name="Rectangle 331"/>
          <p:cNvSpPr/>
          <p:nvPr/>
        </p:nvSpPr>
        <p:spPr bwMode="auto">
          <a:xfrm>
            <a:off x="8542990" y="151924"/>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image search</a:t>
            </a:r>
          </a:p>
        </p:txBody>
      </p:sp>
      <p:sp>
        <p:nvSpPr>
          <p:cNvPr id="333" name="Rectangle 332"/>
          <p:cNvSpPr/>
          <p:nvPr/>
        </p:nvSpPr>
        <p:spPr bwMode="auto">
          <a:xfrm>
            <a:off x="185530" y="4273415"/>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Web language model</a:t>
            </a:r>
          </a:p>
        </p:txBody>
      </p:sp>
      <p:sp>
        <p:nvSpPr>
          <p:cNvPr id="335" name="Rectangle 334"/>
          <p:cNvSpPr/>
          <p:nvPr/>
        </p:nvSpPr>
        <p:spPr bwMode="auto">
          <a:xfrm>
            <a:off x="4517634" y="525129"/>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Customer feedback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analysis</a:t>
            </a:r>
          </a:p>
        </p:txBody>
      </p:sp>
      <p:sp>
        <p:nvSpPr>
          <p:cNvPr id="336" name="Rectangle 335"/>
          <p:cNvSpPr/>
          <p:nvPr/>
        </p:nvSpPr>
        <p:spPr bwMode="auto">
          <a:xfrm>
            <a:off x="8974227" y="3240689"/>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Academic knowledge</a:t>
            </a:r>
          </a:p>
        </p:txBody>
      </p:sp>
      <p:sp>
        <p:nvSpPr>
          <p:cNvPr id="337" name="Rectangle 336"/>
          <p:cNvSpPr/>
          <p:nvPr/>
        </p:nvSpPr>
        <p:spPr bwMode="auto">
          <a:xfrm>
            <a:off x="8326900" y="599106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OCR, tagging, captioning</a:t>
            </a:r>
          </a:p>
        </p:txBody>
      </p:sp>
      <p:sp>
        <p:nvSpPr>
          <p:cNvPr id="338" name="Rectangle 337"/>
          <p:cNvSpPr/>
          <p:nvPr/>
        </p:nvSpPr>
        <p:spPr bwMode="auto">
          <a:xfrm>
            <a:off x="3696030" y="5838902"/>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Sentiment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scoring</a:t>
            </a:r>
          </a:p>
        </p:txBody>
      </p:sp>
      <p:sp>
        <p:nvSpPr>
          <p:cNvPr id="339" name="Rectangle 338"/>
          <p:cNvSpPr/>
          <p:nvPr/>
        </p:nvSpPr>
        <p:spPr bwMode="auto">
          <a:xfrm>
            <a:off x="2463620" y="860987"/>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news search</a:t>
            </a:r>
          </a:p>
        </p:txBody>
      </p:sp>
      <p:sp>
        <p:nvSpPr>
          <p:cNvPr id="342" name="Rectangle 341"/>
          <p:cNvSpPr/>
          <p:nvPr/>
        </p:nvSpPr>
        <p:spPr bwMode="auto">
          <a:xfrm>
            <a:off x="10044803" y="6287556"/>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web search</a:t>
            </a:r>
          </a:p>
        </p:txBody>
      </p:sp>
      <p:sp>
        <p:nvSpPr>
          <p:cNvPr id="363" name="Rectangle 362"/>
          <p:cNvSpPr/>
          <p:nvPr/>
        </p:nvSpPr>
        <p:spPr bwMode="auto">
          <a:xfrm>
            <a:off x="3204090" y="2599392"/>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Text analytics</a:t>
            </a:r>
          </a:p>
        </p:txBody>
      </p:sp>
      <p:sp>
        <p:nvSpPr>
          <p:cNvPr id="234" name="Rectangle 233"/>
          <p:cNvSpPr/>
          <p:nvPr/>
        </p:nvSpPr>
        <p:spPr bwMode="auto">
          <a:xfrm>
            <a:off x="3697822" y="3148666"/>
            <a:ext cx="4796357" cy="286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3920" kern="0" dirty="0">
                <a:solidFill>
                  <a:srgbClr val="353535"/>
                </a:solidFill>
                <a:latin typeface="Segoe UI Light"/>
              </a:rPr>
              <a:t>Cognitive Services APIs</a:t>
            </a:r>
          </a:p>
        </p:txBody>
      </p:sp>
      <p:grpSp>
        <p:nvGrpSpPr>
          <p:cNvPr id="10" name="Group 4"/>
          <p:cNvGrpSpPr>
            <a:grpSpLocks noChangeAspect="1"/>
          </p:cNvGrpSpPr>
          <p:nvPr/>
        </p:nvGrpSpPr>
        <p:grpSpPr bwMode="auto">
          <a:xfrm>
            <a:off x="5582454" y="3723541"/>
            <a:ext cx="1027093" cy="645403"/>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21059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58649" y="142109"/>
            <a:ext cx="74702" cy="63496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1888" y="3429000"/>
            <a:ext cx="117282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3941" y="216811"/>
            <a:ext cx="2614572"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Intelligent apps</a:t>
            </a:r>
            <a:endParaRPr lang="en-GB" sz="2353" dirty="0" err="1">
              <a:gradFill>
                <a:gsLst>
                  <a:gs pos="2917">
                    <a:srgbClr val="353535"/>
                  </a:gs>
                  <a:gs pos="30000">
                    <a:srgbClr val="353535"/>
                  </a:gs>
                </a:gsLst>
                <a:lin ang="5400000" scaled="0"/>
              </a:gradFill>
              <a:latin typeface="Segoe UI Semilight"/>
            </a:endParaRPr>
          </a:p>
        </p:txBody>
      </p:sp>
      <p:sp>
        <p:nvSpPr>
          <p:cNvPr id="11" name="TextBox 10"/>
          <p:cNvSpPr txBox="1"/>
          <p:nvPr/>
        </p:nvSpPr>
        <p:spPr>
          <a:xfrm>
            <a:off x="343941" y="3578404"/>
            <a:ext cx="4183316"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using natural language</a:t>
            </a:r>
            <a:endParaRPr lang="en-GB" sz="2353" dirty="0" err="1">
              <a:gradFill>
                <a:gsLst>
                  <a:gs pos="2917">
                    <a:srgbClr val="353535"/>
                  </a:gs>
                  <a:gs pos="30000">
                    <a:srgbClr val="353535"/>
                  </a:gs>
                </a:gsLst>
                <a:lin ang="5400000" scaled="0"/>
              </a:gradFill>
              <a:latin typeface="Segoe UI Semilight"/>
            </a:endParaRPr>
          </a:p>
        </p:txBody>
      </p:sp>
      <p:sp>
        <p:nvSpPr>
          <p:cNvPr id="12" name="TextBox 11"/>
          <p:cNvSpPr txBox="1"/>
          <p:nvPr/>
        </p:nvSpPr>
        <p:spPr>
          <a:xfrm>
            <a:off x="6245404" y="216811"/>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loosely-coupled with bots</a:t>
            </a:r>
            <a:endParaRPr lang="en-GB" sz="2353" dirty="0" err="1">
              <a:gradFill>
                <a:gsLst>
                  <a:gs pos="2917">
                    <a:srgbClr val="353535"/>
                  </a:gs>
                  <a:gs pos="30000">
                    <a:srgbClr val="353535"/>
                  </a:gs>
                </a:gsLst>
                <a:lin ang="5400000" scaled="0"/>
              </a:gradFill>
              <a:latin typeface="Segoe UI Semilight"/>
            </a:endParaRPr>
          </a:p>
        </p:txBody>
      </p:sp>
      <p:sp>
        <p:nvSpPr>
          <p:cNvPr id="13" name="TextBox 12"/>
          <p:cNvSpPr txBox="1"/>
          <p:nvPr/>
        </p:nvSpPr>
        <p:spPr>
          <a:xfrm>
            <a:off x="6245404" y="3578404"/>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tightly-integrated with bots</a:t>
            </a:r>
            <a:endParaRPr lang="en-GB" sz="2353" dirty="0" err="1">
              <a:gradFill>
                <a:gsLst>
                  <a:gs pos="2917">
                    <a:srgbClr val="353535"/>
                  </a:gs>
                  <a:gs pos="30000">
                    <a:srgbClr val="353535"/>
                  </a:gs>
                </a:gsLst>
                <a:lin ang="5400000" scaled="0"/>
              </a:gradFill>
              <a:latin typeface="Segoe UI Semilight"/>
            </a:endParaRPr>
          </a:p>
        </p:txBody>
      </p:sp>
      <p:pic>
        <p:nvPicPr>
          <p:cNvPr id="14" name="Picture 13"/>
          <p:cNvPicPr>
            <a:picLocks noChangeAspect="1"/>
          </p:cNvPicPr>
          <p:nvPr/>
        </p:nvPicPr>
        <p:blipFill>
          <a:blip r:embed="rId2"/>
          <a:stretch>
            <a:fillRect/>
          </a:stretch>
        </p:blipFill>
        <p:spPr>
          <a:xfrm>
            <a:off x="693839" y="1274313"/>
            <a:ext cx="1914775" cy="1486260"/>
          </a:xfrm>
          <a:prstGeom prst="rect">
            <a:avLst/>
          </a:prstGeom>
        </p:spPr>
      </p:pic>
      <p:sp>
        <p:nvSpPr>
          <p:cNvPr id="15" name="Cloud 14"/>
          <p:cNvSpPr/>
          <p:nvPr/>
        </p:nvSpPr>
        <p:spPr bwMode="auto">
          <a:xfrm>
            <a:off x="3556130" y="489940"/>
            <a:ext cx="2315764" cy="1568743"/>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Segoe UI Semilight"/>
            </a:endParaRPr>
          </a:p>
        </p:txBody>
      </p:sp>
      <p:grpSp>
        <p:nvGrpSpPr>
          <p:cNvPr id="16" name="Group 15"/>
          <p:cNvGrpSpPr/>
          <p:nvPr/>
        </p:nvGrpSpPr>
        <p:grpSpPr>
          <a:xfrm>
            <a:off x="4200048" y="1220615"/>
            <a:ext cx="881298" cy="626144"/>
            <a:chOff x="952844" y="5207898"/>
            <a:chExt cx="2001768" cy="1616922"/>
          </a:xfrm>
        </p:grpSpPr>
        <p:grpSp>
          <p:nvGrpSpPr>
            <p:cNvPr id="17" name="Group 16"/>
            <p:cNvGrpSpPr/>
            <p:nvPr/>
          </p:nvGrpSpPr>
          <p:grpSpPr>
            <a:xfrm>
              <a:off x="952844" y="5207898"/>
              <a:ext cx="1091279" cy="1312689"/>
              <a:chOff x="952844" y="5207898"/>
              <a:chExt cx="1091279" cy="1312689"/>
            </a:xfrm>
          </p:grpSpPr>
          <p:pic>
            <p:nvPicPr>
              <p:cNvPr id="21" name="Picture 20"/>
              <p:cNvPicPr>
                <a:picLocks noChangeAspect="1"/>
              </p:cNvPicPr>
              <p:nvPr/>
            </p:nvPicPr>
            <p:blipFill>
              <a:blip r:embed="rId3"/>
              <a:stretch>
                <a:fillRect/>
              </a:stretch>
            </p:blipFill>
            <p:spPr>
              <a:xfrm>
                <a:off x="952844" y="5316420"/>
                <a:ext cx="1091279" cy="1091279"/>
              </a:xfrm>
              <a:prstGeom prst="rect">
                <a:avLst/>
              </a:prstGeom>
            </p:spPr>
          </p:pic>
          <p:sp>
            <p:nvSpPr>
              <p:cNvPr id="22" name="TextBox 21"/>
              <p:cNvSpPr txBox="1"/>
              <p:nvPr/>
            </p:nvSpPr>
            <p:spPr>
              <a:xfrm>
                <a:off x="985751" y="5207898"/>
                <a:ext cx="999264" cy="1312689"/>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b="1" kern="0" dirty="0">
                  <a:solidFill>
                    <a:srgbClr val="FFFFFF"/>
                  </a:solidFill>
                  <a:latin typeface="Segoe UI Semibold" panose="020B0702040204020203" pitchFamily="34" charset="0"/>
                  <a:cs typeface="Segoe UI Semibold" panose="020B0702040204020203" pitchFamily="34" charset="0"/>
                </a:endParaRPr>
              </a:p>
            </p:txBody>
          </p:sp>
        </p:grpSp>
        <p:grpSp>
          <p:nvGrpSpPr>
            <p:cNvPr id="18" name="Group 17"/>
            <p:cNvGrpSpPr/>
            <p:nvPr/>
          </p:nvGrpSpPr>
          <p:grpSpPr>
            <a:xfrm>
              <a:off x="1954781" y="5512130"/>
              <a:ext cx="999831" cy="1312690"/>
              <a:chOff x="1954781" y="5512130"/>
              <a:chExt cx="999831" cy="1312690"/>
            </a:xfrm>
          </p:grpSpPr>
          <p:pic>
            <p:nvPicPr>
              <p:cNvPr id="19" name="Picture 18"/>
              <p:cNvPicPr>
                <a:picLocks noChangeAspect="1"/>
              </p:cNvPicPr>
              <p:nvPr/>
            </p:nvPicPr>
            <p:blipFill>
              <a:blip r:embed="rId4"/>
              <a:stretch>
                <a:fillRect/>
              </a:stretch>
            </p:blipFill>
            <p:spPr>
              <a:xfrm>
                <a:off x="1954781" y="5666937"/>
                <a:ext cx="999831" cy="999831"/>
              </a:xfrm>
              <a:prstGeom prst="rect">
                <a:avLst/>
              </a:prstGeom>
            </p:spPr>
          </p:pic>
          <p:sp>
            <p:nvSpPr>
              <p:cNvPr id="20" name="TextBox 19"/>
              <p:cNvSpPr txBox="1"/>
              <p:nvPr/>
            </p:nvSpPr>
            <p:spPr>
              <a:xfrm>
                <a:off x="1965665" y="5512130"/>
                <a:ext cx="961798" cy="1312690"/>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grpSp>
        <p:nvGrpSpPr>
          <p:cNvPr id="23" name="Group 22"/>
          <p:cNvGrpSpPr/>
          <p:nvPr/>
        </p:nvGrpSpPr>
        <p:grpSpPr>
          <a:xfrm>
            <a:off x="4200048" y="739726"/>
            <a:ext cx="513964" cy="525626"/>
            <a:chOff x="1167239" y="2704730"/>
            <a:chExt cx="1600200" cy="1600200"/>
          </a:xfrm>
        </p:grpSpPr>
        <p:sp>
          <p:nvSpPr>
            <p:cNvPr id="24" name="Rectangle 23"/>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5" name="Group 24"/>
            <p:cNvGrpSpPr/>
            <p:nvPr/>
          </p:nvGrpSpPr>
          <p:grpSpPr>
            <a:xfrm>
              <a:off x="1319640" y="3097901"/>
              <a:ext cx="1295398" cy="813858"/>
              <a:chOff x="1319640" y="2290234"/>
              <a:chExt cx="1295398" cy="813858"/>
            </a:xfrm>
          </p:grpSpPr>
          <p:grpSp>
            <p:nvGrpSpPr>
              <p:cNvPr id="26" name="Group 25"/>
              <p:cNvGrpSpPr/>
              <p:nvPr/>
            </p:nvGrpSpPr>
            <p:grpSpPr>
              <a:xfrm>
                <a:off x="1319640" y="2290234"/>
                <a:ext cx="1295398" cy="813858"/>
                <a:chOff x="5531790" y="639909"/>
                <a:chExt cx="640080" cy="402143"/>
              </a:xfrm>
            </p:grpSpPr>
            <p:sp>
              <p:nvSpPr>
                <p:cNvPr id="3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2"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27" name="Rectangle 26"/>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28" name="Rectangle 27"/>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29" name="Rectangle 28"/>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30" name="Rectangle 29"/>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33" name="Group 32"/>
          <p:cNvGrpSpPr/>
          <p:nvPr/>
        </p:nvGrpSpPr>
        <p:grpSpPr>
          <a:xfrm>
            <a:off x="4731209" y="814428"/>
            <a:ext cx="416017" cy="412408"/>
            <a:chOff x="7853141" y="2704730"/>
            <a:chExt cx="1600200" cy="1600200"/>
          </a:xfrm>
        </p:grpSpPr>
        <p:sp>
          <p:nvSpPr>
            <p:cNvPr id="34" name="Rectangle 33"/>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35" name="Group 34"/>
            <p:cNvGrpSpPr/>
            <p:nvPr/>
          </p:nvGrpSpPr>
          <p:grpSpPr>
            <a:xfrm>
              <a:off x="8156491" y="2901006"/>
              <a:ext cx="993502" cy="1207648"/>
              <a:chOff x="8156491" y="2901006"/>
              <a:chExt cx="993502" cy="1207648"/>
            </a:xfrm>
          </p:grpSpPr>
          <p:grpSp>
            <p:nvGrpSpPr>
              <p:cNvPr id="36" name="Group 35"/>
              <p:cNvGrpSpPr/>
              <p:nvPr/>
            </p:nvGrpSpPr>
            <p:grpSpPr>
              <a:xfrm>
                <a:off x="8156491" y="2901006"/>
                <a:ext cx="993502" cy="1207648"/>
                <a:chOff x="1127084" y="3139548"/>
                <a:chExt cx="851767" cy="1035364"/>
              </a:xfrm>
            </p:grpSpPr>
            <p:sp>
              <p:nvSpPr>
                <p:cNvPr id="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37" name="Picture 36"/>
              <p:cNvPicPr>
                <a:picLocks noChangeAspect="1"/>
              </p:cNvPicPr>
              <p:nvPr/>
            </p:nvPicPr>
            <p:blipFill rotWithShape="1">
              <a:blip r:embed="rId5"/>
              <a:srcRect l="19456" t="19456" r="23993" b="23993"/>
              <a:stretch/>
            </p:blipFill>
            <p:spPr>
              <a:xfrm>
                <a:off x="8428037" y="3123696"/>
                <a:ext cx="516194" cy="504724"/>
              </a:xfrm>
              <a:prstGeom prst="rect">
                <a:avLst/>
              </a:prstGeom>
            </p:spPr>
          </p:pic>
        </p:grpSp>
      </p:grpSp>
      <p:grpSp>
        <p:nvGrpSpPr>
          <p:cNvPr id="40" name="Group 39"/>
          <p:cNvGrpSpPr/>
          <p:nvPr/>
        </p:nvGrpSpPr>
        <p:grpSpPr>
          <a:xfrm>
            <a:off x="5113515" y="731186"/>
            <a:ext cx="550504" cy="550504"/>
            <a:chOff x="600467" y="2704730"/>
            <a:chExt cx="1600200" cy="1600200"/>
          </a:xfrm>
        </p:grpSpPr>
        <p:sp>
          <p:nvSpPr>
            <p:cNvPr id="41" name="Rectangle 4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42" name="Group 41"/>
            <p:cNvGrpSpPr/>
            <p:nvPr/>
          </p:nvGrpSpPr>
          <p:grpSpPr>
            <a:xfrm>
              <a:off x="828835" y="2976930"/>
              <a:ext cx="1143464" cy="1055801"/>
              <a:chOff x="828835" y="2976930"/>
              <a:chExt cx="1143464" cy="1055801"/>
            </a:xfrm>
          </p:grpSpPr>
          <p:grpSp>
            <p:nvGrpSpPr>
              <p:cNvPr id="43" name="Group 42"/>
              <p:cNvGrpSpPr/>
              <p:nvPr/>
            </p:nvGrpSpPr>
            <p:grpSpPr>
              <a:xfrm>
                <a:off x="828835" y="2976930"/>
                <a:ext cx="1143464" cy="1055801"/>
                <a:chOff x="5587334" y="5524242"/>
                <a:chExt cx="528992" cy="488437"/>
              </a:xfrm>
            </p:grpSpPr>
            <p:sp>
              <p:nvSpPr>
                <p:cNvPr id="49"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5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5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44" name="Group 43"/>
              <p:cNvGrpSpPr/>
              <p:nvPr/>
            </p:nvGrpSpPr>
            <p:grpSpPr>
              <a:xfrm>
                <a:off x="1347762" y="3280047"/>
                <a:ext cx="281778" cy="281854"/>
                <a:chOff x="3018024" y="1820862"/>
                <a:chExt cx="685613" cy="685800"/>
              </a:xfrm>
            </p:grpSpPr>
            <p:sp>
              <p:nvSpPr>
                <p:cNvPr id="45"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6"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7"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8"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sp>
        <p:nvSpPr>
          <p:cNvPr id="53" name="Arrow: Left-Right 52"/>
          <p:cNvSpPr/>
          <p:nvPr/>
        </p:nvSpPr>
        <p:spPr bwMode="auto">
          <a:xfrm rot="20285356">
            <a:off x="2720650" y="1393605"/>
            <a:ext cx="711135" cy="262812"/>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Segoe UI Semilight"/>
            </a:endParaRPr>
          </a:p>
        </p:txBody>
      </p:sp>
      <p:pic>
        <p:nvPicPr>
          <p:cNvPr id="56" name="Picture 55"/>
          <p:cNvPicPr>
            <a:picLocks noChangeAspect="1"/>
          </p:cNvPicPr>
          <p:nvPr/>
        </p:nvPicPr>
        <p:blipFill>
          <a:blip r:embed="rId6"/>
          <a:stretch>
            <a:fillRect/>
          </a:stretch>
        </p:blipFill>
        <p:spPr>
          <a:xfrm>
            <a:off x="568048" y="4250723"/>
            <a:ext cx="1329764" cy="2307982"/>
          </a:xfrm>
          <a:prstGeom prst="rect">
            <a:avLst/>
          </a:prstGeom>
        </p:spPr>
      </p:pic>
      <p:pic>
        <p:nvPicPr>
          <p:cNvPr id="58" name="Picture 57"/>
          <p:cNvPicPr>
            <a:picLocks noChangeAspect="1"/>
          </p:cNvPicPr>
          <p:nvPr/>
        </p:nvPicPr>
        <p:blipFill>
          <a:blip r:embed="rId7"/>
          <a:stretch>
            <a:fillRect/>
          </a:stretch>
        </p:blipFill>
        <p:spPr>
          <a:xfrm>
            <a:off x="3417061" y="4634379"/>
            <a:ext cx="1984872" cy="1540670"/>
          </a:xfrm>
          <a:prstGeom prst="rect">
            <a:avLst/>
          </a:prstGeom>
        </p:spPr>
      </p:pic>
      <p:sp>
        <p:nvSpPr>
          <p:cNvPr id="59" name="TextBox 58"/>
          <p:cNvSpPr txBox="1"/>
          <p:nvPr/>
        </p:nvSpPr>
        <p:spPr>
          <a:xfrm>
            <a:off x="1987629" y="4923042"/>
            <a:ext cx="1419339" cy="724143"/>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3137" dirty="0">
                <a:gradFill>
                  <a:gsLst>
                    <a:gs pos="2917">
                      <a:srgbClr val="353535"/>
                    </a:gs>
                    <a:gs pos="30000">
                      <a:srgbClr val="353535"/>
                    </a:gs>
                  </a:gsLst>
                  <a:lin ang="5400000" scaled="0"/>
                </a:gradFill>
                <a:latin typeface="Segoe UI Symbol" panose="020B0502040204020203" pitchFamily="34" charset="0"/>
                <a:ea typeface="Segoe UI Symbol" panose="020B0502040204020203" pitchFamily="34" charset="0"/>
              </a:rPr>
              <a:t>🗣  🗪</a:t>
            </a:r>
            <a:endParaRPr lang="en-GB" sz="3137" dirty="0">
              <a:gradFill>
                <a:gsLst>
                  <a:gs pos="2917">
                    <a:srgbClr val="353535"/>
                  </a:gs>
                  <a:gs pos="30000">
                    <a:srgbClr val="353535"/>
                  </a:gs>
                </a:gsLst>
                <a:lin ang="5400000" scaled="0"/>
              </a:gradFill>
              <a:latin typeface="Segoe UI Semilight"/>
            </a:endParaRPr>
          </a:p>
        </p:txBody>
      </p:sp>
      <p:pic>
        <p:nvPicPr>
          <p:cNvPr id="60" name="Picture 59"/>
          <p:cNvPicPr>
            <a:picLocks noChangeAspect="1"/>
          </p:cNvPicPr>
          <p:nvPr/>
        </p:nvPicPr>
        <p:blipFill>
          <a:blip r:embed="rId8"/>
          <a:stretch>
            <a:fillRect/>
          </a:stretch>
        </p:blipFill>
        <p:spPr>
          <a:xfrm>
            <a:off x="7365936" y="4255312"/>
            <a:ext cx="3462775" cy="2058196"/>
          </a:xfrm>
          <a:prstGeom prst="rect">
            <a:avLst/>
          </a:prstGeom>
        </p:spPr>
      </p:pic>
      <p:pic>
        <p:nvPicPr>
          <p:cNvPr id="61" name="Picture 60"/>
          <p:cNvPicPr>
            <a:picLocks noChangeAspect="1"/>
          </p:cNvPicPr>
          <p:nvPr/>
        </p:nvPicPr>
        <p:blipFill>
          <a:blip r:embed="rId9"/>
          <a:stretch>
            <a:fillRect/>
          </a:stretch>
        </p:blipFill>
        <p:spPr>
          <a:xfrm>
            <a:off x="7556282" y="971691"/>
            <a:ext cx="2822814" cy="2087459"/>
          </a:xfrm>
          <a:prstGeom prst="rect">
            <a:avLst/>
          </a:prstGeom>
        </p:spPr>
      </p:pic>
    </p:spTree>
    <p:extLst>
      <p:ext uri="{BB962C8B-B14F-4D97-AF65-F5344CB8AC3E}">
        <p14:creationId xmlns:p14="http://schemas.microsoft.com/office/powerpoint/2010/main" val="167769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animBg="1"/>
      <p:bldP spid="53" grpId="0" animBg="1"/>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defTabSz="896386">
              <a:spcAft>
                <a:spcPts val="1470"/>
              </a:spcAft>
              <a:defRPr/>
            </a:pPr>
            <a:endParaRPr lang="en-US" sz="1568" i="1" kern="0" dirty="0">
              <a:solidFill>
                <a:srgbClr val="FFFFFF"/>
              </a:solidFill>
              <a:latin typeface="Segoe UI Semilight"/>
            </a:endParaRPr>
          </a:p>
        </p:txBody>
      </p:sp>
      <p:sp>
        <p:nvSpPr>
          <p:cNvPr id="2" name="Title 1"/>
          <p:cNvSpPr>
            <a:spLocks noGrp="1"/>
          </p:cNvSpPr>
          <p:nvPr>
            <p:ph type="title" idx="4294967295"/>
          </p:nvPr>
        </p:nvSpPr>
        <p:spPr>
          <a:xfrm>
            <a:off x="866855" y="1038534"/>
            <a:ext cx="5602655" cy="3510997"/>
          </a:xfrm>
        </p:spPr>
        <p:txBody>
          <a:bodyPr anchor="ctr">
            <a:noAutofit/>
          </a:bodyPr>
          <a:lstStyle/>
          <a:p>
            <a:r>
              <a:rPr lang="en-US" sz="5294" spc="-98" dirty="0">
                <a:solidFill>
                  <a:schemeClr val="bg1"/>
                </a:solidFill>
              </a:rPr>
              <a:t>Incorporating AI into apps with 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defRPr/>
            </a:pPr>
            <a:r>
              <a:rPr lang="en-US" sz="3529" i="1" kern="0" dirty="0">
                <a:solidFill>
                  <a:srgbClr val="FFFFFF"/>
                </a:solidFill>
                <a:latin typeface="Segoe UI Light"/>
              </a:rPr>
              <a:t>democratizing intelligence</a:t>
            </a:r>
          </a:p>
        </p:txBody>
      </p:sp>
    </p:spTree>
    <p:extLst>
      <p:ext uri="{BB962C8B-B14F-4D97-AF65-F5344CB8AC3E}">
        <p14:creationId xmlns:p14="http://schemas.microsoft.com/office/powerpoint/2010/main" val="28277308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defRPr/>
            </a:pPr>
            <a:r>
              <a:rPr lang="en-US" altLang="en-US" sz="5294" kern="0" dirty="0">
                <a:solidFill>
                  <a:srgbClr val="0078D7"/>
                </a:solidFill>
                <a:latin typeface="Segoe UI Light"/>
              </a:rPr>
              <a:t>Microsoft Cognitive Services</a:t>
            </a:r>
          </a:p>
          <a:p>
            <a:pPr defTabSz="914225">
              <a:lnSpc>
                <a:spcPct val="90000"/>
              </a:lnSpc>
              <a:spcAft>
                <a:spcPts val="1470"/>
              </a:spcAft>
              <a:defRPr/>
            </a:pPr>
            <a:r>
              <a:rPr lang="en-US" sz="3529" kern="0" dirty="0">
                <a:solidFill>
                  <a:srgbClr val="737373"/>
                </a:solidFill>
                <a:latin typeface="Segoe UI Light"/>
              </a:rPr>
              <a:t>Give your apps </a:t>
            </a:r>
            <a:br>
              <a:rPr lang="en-US" sz="3529" kern="0" dirty="0">
                <a:solidFill>
                  <a:srgbClr val="737373"/>
                </a:solidFill>
                <a:latin typeface="Segoe UI Light"/>
              </a:rPr>
            </a:br>
            <a:r>
              <a:rPr lang="en-US" sz="3529" kern="0" dirty="0">
                <a:solidFill>
                  <a:srgbClr val="737373"/>
                </a:solidFill>
                <a:latin typeface="Segoe UI Light"/>
              </a:rPr>
              <a:t>a human side</a:t>
            </a:r>
          </a:p>
        </p:txBody>
      </p:sp>
      <p:sp>
        <p:nvSpPr>
          <p:cNvPr id="6" name="TextBox 5"/>
          <p:cNvSpPr txBox="1"/>
          <p:nvPr/>
        </p:nvSpPr>
        <p:spPr>
          <a:xfrm>
            <a:off x="6104150" y="81442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From faces to feelings, allow your </a:t>
            </a:r>
            <a:br>
              <a:rPr lang="en-US" sz="1667" kern="0" dirty="0">
                <a:gradFill>
                  <a:gsLst>
                    <a:gs pos="2917">
                      <a:srgbClr val="FFFFFF"/>
                    </a:gs>
                    <a:gs pos="30000">
                      <a:srgbClr val="FFFFFF"/>
                    </a:gs>
                  </a:gsLst>
                  <a:lin ang="5400000" scaled="0"/>
                </a:gradFill>
                <a:latin typeface="Segoe UI Semilight"/>
              </a:rPr>
            </a:br>
            <a:r>
              <a:rPr lang="en-US" sz="1667" kern="0" dirty="0">
                <a:gradFill>
                  <a:gsLst>
                    <a:gs pos="2917">
                      <a:srgbClr val="FFFFFF"/>
                    </a:gs>
                    <a:gs pos="30000">
                      <a:srgbClr val="FFFFFF"/>
                    </a:gs>
                  </a:gsLst>
                  <a:lin ang="5400000" scaled="0"/>
                </a:gradFill>
                <a:latin typeface="Segoe UI Semilight"/>
              </a:rPr>
              <a:t>apps to understand images and video</a:t>
            </a:r>
          </a:p>
        </p:txBody>
      </p:sp>
      <p:sp>
        <p:nvSpPr>
          <p:cNvPr id="7" name="TextBox 6"/>
          <p:cNvSpPr txBox="1"/>
          <p:nvPr/>
        </p:nvSpPr>
        <p:spPr>
          <a:xfrm>
            <a:off x="6104150" y="200505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Hear and speak to your users by filtering noise, identifying speakers, and understanding intent</a:t>
            </a:r>
          </a:p>
        </p:txBody>
      </p:sp>
      <p:sp>
        <p:nvSpPr>
          <p:cNvPr id="9" name="TextBox 8"/>
          <p:cNvSpPr txBox="1"/>
          <p:nvPr/>
        </p:nvSpPr>
        <p:spPr>
          <a:xfrm>
            <a:off x="6104150" y="4386296"/>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Tap into rich knowledge amassed from </a:t>
            </a:r>
            <a:br>
              <a:rPr lang="en-US" sz="1667" kern="0" dirty="0">
                <a:gradFill>
                  <a:gsLst>
                    <a:gs pos="2917">
                      <a:srgbClr val="FFFFFF"/>
                    </a:gs>
                    <a:gs pos="30000">
                      <a:srgbClr val="FFFFFF"/>
                    </a:gs>
                  </a:gsLst>
                  <a:lin ang="5400000" scaled="0"/>
                </a:gradFill>
                <a:latin typeface="Segoe UI Semilight"/>
              </a:rPr>
            </a:br>
            <a:r>
              <a:rPr lang="en-US" sz="1667" kern="0" dirty="0">
                <a:gradFill>
                  <a:gsLst>
                    <a:gs pos="2917">
                      <a:srgbClr val="FFFFFF"/>
                    </a:gs>
                    <a:gs pos="30000">
                      <a:srgbClr val="FFFFFF"/>
                    </a:gs>
                  </a:gsLst>
                  <a:lin ang="5400000" scaled="0"/>
                </a:gradFill>
                <a:latin typeface="Segoe UI Semilight"/>
              </a:rPr>
              <a:t>the web, academia, or your own data</a:t>
            </a:r>
          </a:p>
        </p:txBody>
      </p:sp>
      <p:sp>
        <p:nvSpPr>
          <p:cNvPr id="8" name="TextBox 7"/>
          <p:cNvSpPr txBox="1"/>
          <p:nvPr/>
        </p:nvSpPr>
        <p:spPr>
          <a:xfrm>
            <a:off x="6104150" y="3195673"/>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Process text and learn how to recognize what users want</a:t>
            </a:r>
          </a:p>
        </p:txBody>
      </p:sp>
      <p:sp>
        <p:nvSpPr>
          <p:cNvPr id="10" name="TextBox 9"/>
          <p:cNvSpPr txBox="1"/>
          <p:nvPr/>
        </p:nvSpPr>
        <p:spPr>
          <a:xfrm>
            <a:off x="6104150" y="5576919"/>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Access billions of web pages, images, videos, and news with the power of Bing APIs</a:t>
            </a:r>
          </a:p>
        </p:txBody>
      </p:sp>
      <p:sp>
        <p:nvSpPr>
          <p:cNvPr id="27" name="Freeform 22"/>
          <p:cNvSpPr>
            <a:spLocks noChangeAspect="1"/>
          </p:cNvSpPr>
          <p:nvPr/>
        </p:nvSpPr>
        <p:spPr bwMode="auto">
          <a:xfrm>
            <a:off x="5387911" y="9831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28" name="Freeform 18"/>
          <p:cNvSpPr>
            <a:spLocks noChangeAspect="1"/>
          </p:cNvSpPr>
          <p:nvPr/>
        </p:nvSpPr>
        <p:spPr bwMode="auto">
          <a:xfrm>
            <a:off x="5434441" y="212891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29" name="Freeform 9"/>
          <p:cNvSpPr>
            <a:spLocks noChangeAspect="1"/>
          </p:cNvSpPr>
          <p:nvPr/>
        </p:nvSpPr>
        <p:spPr bwMode="auto">
          <a:xfrm>
            <a:off x="5498704" y="335086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30" name="Freeform 5"/>
          <p:cNvSpPr>
            <a:spLocks/>
          </p:cNvSpPr>
          <p:nvPr/>
        </p:nvSpPr>
        <p:spPr bwMode="auto">
          <a:xfrm>
            <a:off x="5463969" y="4499491"/>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nvGrpSpPr>
          <p:cNvPr id="31" name="Group 30"/>
          <p:cNvGrpSpPr/>
          <p:nvPr/>
        </p:nvGrpSpPr>
        <p:grpSpPr>
          <a:xfrm>
            <a:off x="5451751" y="5736057"/>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sp>
        <p:nvSpPr>
          <p:cNvPr id="18" name="Rectangle 17"/>
          <p:cNvSpPr/>
          <p:nvPr/>
        </p:nvSpPr>
        <p:spPr>
          <a:xfrm>
            <a:off x="5274277" y="213580"/>
            <a:ext cx="6513408" cy="581121"/>
          </a:xfrm>
          <a:prstGeom prst="rect">
            <a:avLst/>
          </a:prstGeom>
        </p:spPr>
        <p:txBody>
          <a:bodyPr wrap="square">
            <a:spAutoFit/>
          </a:bodyPr>
          <a:lstStyle/>
          <a:p>
            <a:pPr defTabSz="896386">
              <a:lnSpc>
                <a:spcPct val="90000"/>
              </a:lnSpc>
              <a:spcAft>
                <a:spcPts val="600"/>
              </a:spcAft>
              <a:defRPr/>
            </a:pPr>
            <a:r>
              <a:rPr lang="en-US" sz="3529" kern="0" dirty="0">
                <a:solidFill>
                  <a:srgbClr val="FFFFFF"/>
                </a:solidFill>
                <a:latin typeface="Segoe UI Light"/>
              </a:rPr>
              <a:t>Cognitive Services API Collection</a:t>
            </a:r>
          </a:p>
        </p:txBody>
      </p:sp>
    </p:spTree>
    <p:extLst>
      <p:ext uri="{BB962C8B-B14F-4D97-AF65-F5344CB8AC3E}">
        <p14:creationId xmlns:p14="http://schemas.microsoft.com/office/powerpoint/2010/main" val="14411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Roll your own with REST APIs</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Integrate into the language and platform of your choice</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Built by experts in their field from Microsoft Research, Bing, and Azure Machine Learning</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b="1" kern="0" dirty="0">
                    <a:solidFill>
                      <a:srgbClr val="FFFFFF"/>
                    </a:solidFill>
                    <a:latin typeface="Segoe UI Semibold" panose="020B0702040204020203" pitchFamily="34" charset="0"/>
                    <a:cs typeface="Segoe UI Semibold" panose="020B0702040204020203" pitchFamily="34" charset="0"/>
                  </a:rPr>
                  <a:t>GET A</a:t>
                </a:r>
                <a:br>
                  <a:rPr lang="en-US" sz="1568" b="1" kern="0" dirty="0">
                    <a:solidFill>
                      <a:srgbClr val="FFFFFF"/>
                    </a:solidFill>
                    <a:latin typeface="Segoe UI Semibold" panose="020B0702040204020203" pitchFamily="34" charset="0"/>
                    <a:cs typeface="Segoe UI Semibold" panose="020B0702040204020203" pitchFamily="34" charset="0"/>
                  </a:rPr>
                </a:br>
                <a:r>
                  <a:rPr lang="en-US" sz="1568" b="1" kern="0" dirty="0">
                    <a:solidFill>
                      <a:srgbClr val="FFFFFF"/>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Semilight"/>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890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206|recordLength=15234|start=0|end=15206|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1121</Words>
  <Application>Microsoft Office PowerPoint</Application>
  <PresentationFormat>寬螢幕</PresentationFormat>
  <Paragraphs>211</Paragraphs>
  <Slides>18</Slides>
  <Notes>14</Notes>
  <HiddenSlides>0</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18</vt:i4>
      </vt:variant>
    </vt:vector>
  </HeadingPairs>
  <TitlesOfParts>
    <vt:vector size="30" baseType="lpstr">
      <vt:lpstr>新細明體</vt:lpstr>
      <vt:lpstr>Arial</vt:lpstr>
      <vt:lpstr>Calibri</vt:lpstr>
      <vt:lpstr>Consolas</vt:lpstr>
      <vt:lpstr>Segoe UI</vt:lpstr>
      <vt:lpstr>Segoe UI Light</vt:lpstr>
      <vt:lpstr>Segoe UI Semibold</vt:lpstr>
      <vt:lpstr>Segoe UI Semilight</vt:lpstr>
      <vt:lpstr>Segoe UI Symbol</vt:lpstr>
      <vt:lpstr>Wingdings</vt:lpstr>
      <vt:lpstr>1_5-50091_TR24_BO_CT_Template</vt:lpstr>
      <vt:lpstr>2_5-50091_TR24_BO_CT_Template</vt:lpstr>
      <vt:lpstr>Add Human-side in Your Apps with  Microsoft Cognitive Services</vt:lpstr>
      <vt:lpstr>PowerPoint 簡報</vt:lpstr>
      <vt:lpstr>PowerPoint 簡報</vt:lpstr>
      <vt:lpstr>Our Approach to AI Infrastructure &amp; Services  </vt:lpstr>
      <vt:lpstr>PowerPoint 簡報</vt:lpstr>
      <vt:lpstr>PowerPoint 簡報</vt:lpstr>
      <vt:lpstr>Incorporating AI into apps with Microsoft  Cognitive Services</vt:lpstr>
      <vt:lpstr>PowerPoint 簡報</vt:lpstr>
      <vt:lpstr>Why Microsoft  Cognitive Services?</vt:lpstr>
      <vt:lpstr>Powering products across Microsoft</vt:lpstr>
      <vt:lpstr>PowerPoint 簡報</vt:lpstr>
      <vt:lpstr>PowerPoint 簡報</vt:lpstr>
      <vt:lpstr>PowerPoint 簡報</vt:lpstr>
      <vt:lpstr>PowerPoint 簡報</vt:lpstr>
      <vt:lpstr>PowerPoint 簡報</vt:lpstr>
      <vt:lpstr>Demo: Intelligent Kiosk</vt:lpstr>
      <vt:lpstr>Demo</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Eric ShangKuan</dc:creator>
  <cp:lastModifiedBy>Eric ShangKuan</cp:lastModifiedBy>
  <cp:revision>10</cp:revision>
  <dcterms:created xsi:type="dcterms:W3CDTF">2017-03-16T05:05:07Z</dcterms:created>
  <dcterms:modified xsi:type="dcterms:W3CDTF">2017-03-16T06:07:18Z</dcterms:modified>
</cp:coreProperties>
</file>